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21" r:id="rId2"/>
    <p:sldId id="262" r:id="rId3"/>
    <p:sldId id="338" r:id="rId4"/>
    <p:sldId id="339" r:id="rId5"/>
    <p:sldId id="340" r:id="rId6"/>
    <p:sldId id="326" r:id="rId7"/>
    <p:sldId id="327" r:id="rId8"/>
    <p:sldId id="343" r:id="rId9"/>
    <p:sldId id="344" r:id="rId10"/>
    <p:sldId id="345" r:id="rId11"/>
    <p:sldId id="346" r:id="rId12"/>
    <p:sldId id="347" r:id="rId13"/>
    <p:sldId id="349" r:id="rId14"/>
    <p:sldId id="352" r:id="rId15"/>
    <p:sldId id="350" r:id="rId16"/>
    <p:sldId id="351" r:id="rId17"/>
    <p:sldId id="303" r:id="rId18"/>
    <p:sldId id="35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0CB7"/>
    <a:srgbClr val="8E1025"/>
    <a:srgbClr val="8E0000"/>
    <a:srgbClr val="F73ABF"/>
    <a:srgbClr val="F73DD5"/>
    <a:srgbClr val="F744E9"/>
    <a:srgbClr val="E74CF7"/>
    <a:srgbClr val="F760F6"/>
    <a:srgbClr val="AA6491"/>
    <a:srgbClr val="43C5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75" autoAdjust="0"/>
  </p:normalViewPr>
  <p:slideViewPr>
    <p:cSldViewPr snapToGrid="0" snapToObjects="1">
      <p:cViewPr varScale="1">
        <p:scale>
          <a:sx n="84" d="100"/>
          <a:sy n="84" d="100"/>
        </p:scale>
        <p:origin x="1430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0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123A58-52A7-A347-9113-170FB95CC0E3}" type="datetimeFigureOut">
              <a:rPr lang="en-US" smtClean="0"/>
              <a:t>9/9/2017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A4679-222F-0A48-B69A-94942886139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960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7D817-7784-9D40-B166-886E6C097676}" type="datetimeFigureOut">
              <a:rPr lang="en-US" smtClean="0"/>
              <a:t>9/9/2017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FECFD-A64C-444F-8085-FFBB3366A17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321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200E-3ECD-794B-A22B-E584D79E774D}" type="datetimeFigureOut">
              <a:rPr lang="en-US" smtClean="0"/>
              <a:t>9/9/2017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E4E4-A9F1-7B4B-B6AC-BAF0CA9EB21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74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200E-3ECD-794B-A22B-E584D79E774D}" type="datetimeFigureOut">
              <a:rPr lang="en-US" smtClean="0"/>
              <a:t>9/9/2017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E4E4-A9F1-7B4B-B6AC-BAF0CA9EB21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126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200E-3ECD-794B-A22B-E584D79E774D}" type="datetimeFigureOut">
              <a:rPr lang="en-US" smtClean="0"/>
              <a:t>9/9/2017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E4E4-A9F1-7B4B-B6AC-BAF0CA9EB21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965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200E-3ECD-794B-A22B-E584D79E774D}" type="datetimeFigureOut">
              <a:rPr lang="en-US" smtClean="0"/>
              <a:t>9/9/2017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E4E4-A9F1-7B4B-B6AC-BAF0CA9EB21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227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200E-3ECD-794B-A22B-E584D79E774D}" type="datetimeFigureOut">
              <a:rPr lang="en-US" smtClean="0"/>
              <a:t>9/9/2017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E4E4-A9F1-7B4B-B6AC-BAF0CA9EB21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69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200E-3ECD-794B-A22B-E584D79E774D}" type="datetimeFigureOut">
              <a:rPr lang="en-US" smtClean="0"/>
              <a:t>9/9/2017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E4E4-A9F1-7B4B-B6AC-BAF0CA9EB21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812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200E-3ECD-794B-A22B-E584D79E774D}" type="datetimeFigureOut">
              <a:rPr lang="en-US" smtClean="0"/>
              <a:t>9/9/2017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E4E4-A9F1-7B4B-B6AC-BAF0CA9EB21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242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200E-3ECD-794B-A22B-E584D79E774D}" type="datetimeFigureOut">
              <a:rPr lang="en-US" smtClean="0"/>
              <a:t>9/9/2017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E4E4-A9F1-7B4B-B6AC-BAF0CA9EB21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947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200E-3ECD-794B-A22B-E584D79E774D}" type="datetimeFigureOut">
              <a:rPr lang="en-US" smtClean="0"/>
              <a:t>9/9/2017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E4E4-A9F1-7B4B-B6AC-BAF0CA9EB21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907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200E-3ECD-794B-A22B-E584D79E774D}" type="datetimeFigureOut">
              <a:rPr lang="en-US" smtClean="0"/>
              <a:t>9/9/2017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E4E4-A9F1-7B4B-B6AC-BAF0CA9EB21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43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200E-3ECD-794B-A22B-E584D79E774D}" type="datetimeFigureOut">
              <a:rPr lang="en-US" smtClean="0"/>
              <a:t>9/9/2017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E4E4-A9F1-7B4B-B6AC-BAF0CA9EB21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721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E200E-3ECD-794B-A22B-E584D79E774D}" type="datetimeFigureOut">
              <a:rPr lang="en-US" smtClean="0"/>
              <a:t>9/9/2017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1E4E4-A9F1-7B4B-B6AC-BAF0CA9EB21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4991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Public fraud and corruption in the Dutch </a:t>
            </a:r>
            <a:r>
              <a:rPr lang="en-US" b="1" dirty="0"/>
              <a:t>C</a:t>
            </a:r>
            <a:r>
              <a:rPr lang="en-US" b="1" dirty="0" smtClean="0"/>
              <a:t>aribbean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Drs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Nelly Schotborgh-van de </a:t>
            </a:r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Ven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CFE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Afbeelding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070" r="39088" b="81588"/>
          <a:stretch/>
        </p:blipFill>
        <p:spPr>
          <a:xfrm>
            <a:off x="0" y="1"/>
            <a:ext cx="9144000" cy="141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95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417638"/>
          </a:xfrm>
          <a:solidFill>
            <a:schemeClr val="tx1"/>
          </a:solidFill>
        </p:spPr>
        <p:txBody>
          <a:bodyPr/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</a:rPr>
              <a:t>	</a:t>
            </a:r>
            <a:r>
              <a:rPr lang="en-US" sz="3600" b="1" dirty="0" smtClean="0">
                <a:solidFill>
                  <a:schemeClr val="bg1"/>
                </a:solidFill>
              </a:rPr>
              <a:t>2. Procedures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132" y="1600200"/>
            <a:ext cx="7958667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Some procedures could be improved</a:t>
            </a:r>
          </a:p>
          <a:p>
            <a:r>
              <a:rPr lang="en-US" dirty="0" smtClean="0"/>
              <a:t>Procedures are there, but </a:t>
            </a:r>
            <a:r>
              <a:rPr lang="mr-IN" dirty="0" smtClean="0"/>
              <a:t>…</a:t>
            </a:r>
            <a:r>
              <a:rPr lang="en-US" dirty="0" smtClean="0"/>
              <a:t>were </a:t>
            </a:r>
            <a:r>
              <a:rPr lang="en-US" u="sng" dirty="0" smtClean="0"/>
              <a:t>with full knowledge</a:t>
            </a:r>
            <a:r>
              <a:rPr lang="en-US" dirty="0" smtClean="0"/>
              <a:t> not applied…</a:t>
            </a:r>
            <a:r>
              <a:rPr lang="en-US" dirty="0"/>
              <a:t>.</a:t>
            </a:r>
          </a:p>
          <a:p>
            <a:r>
              <a:rPr lang="en-US" dirty="0" smtClean="0"/>
              <a:t>No separation of duties in practice</a:t>
            </a:r>
          </a:p>
          <a:p>
            <a:r>
              <a:rPr lang="en-GB" dirty="0"/>
              <a:t>Great decision-making </a:t>
            </a:r>
            <a:r>
              <a:rPr lang="en-GB" dirty="0" smtClean="0"/>
              <a:t>power</a:t>
            </a:r>
            <a:endParaRPr lang="en-US" dirty="0" smtClean="0"/>
          </a:p>
          <a:p>
            <a:r>
              <a:rPr lang="en-US" dirty="0" smtClean="0"/>
              <a:t>Administrative reports are lacking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Afbeelding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070" r="39088" b="81588"/>
          <a:stretch/>
        </p:blipFill>
        <p:spPr>
          <a:xfrm>
            <a:off x="7230532" y="1"/>
            <a:ext cx="1913467" cy="1417638"/>
          </a:xfrm>
          <a:prstGeom prst="rect">
            <a:avLst/>
          </a:prstGeom>
        </p:spPr>
      </p:pic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067" y="5804599"/>
            <a:ext cx="3115733" cy="105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50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417638"/>
          </a:xfrm>
          <a:solidFill>
            <a:schemeClr val="tx1"/>
          </a:solidFill>
        </p:spPr>
        <p:txBody>
          <a:bodyPr/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</a:rPr>
              <a:t>	   </a:t>
            </a:r>
            <a:r>
              <a:rPr lang="en-US" sz="3600" b="1" dirty="0" smtClean="0">
                <a:solidFill>
                  <a:schemeClr val="bg1"/>
                </a:solidFill>
              </a:rPr>
              <a:t>3. Control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132" y="1600200"/>
            <a:ext cx="7958667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 smtClean="0"/>
          </a:p>
          <a:p>
            <a:pPr marL="285750" indent="-285750"/>
            <a:r>
              <a:rPr lang="en-GB" dirty="0" smtClean="0"/>
              <a:t>Financial administration (often) not in place </a:t>
            </a:r>
          </a:p>
          <a:p>
            <a:pPr marL="285750" indent="-285750"/>
            <a:r>
              <a:rPr lang="en-GB" dirty="0" smtClean="0"/>
              <a:t>(Financial) accountability afterwards</a:t>
            </a:r>
            <a:r>
              <a:rPr lang="mr-IN" dirty="0" smtClean="0"/>
              <a:t>…</a:t>
            </a:r>
            <a:r>
              <a:rPr lang="en-GB" dirty="0" smtClean="0"/>
              <a:t> times later</a:t>
            </a:r>
            <a:r>
              <a:rPr lang="mr-IN" dirty="0" smtClean="0"/>
              <a:t>…</a:t>
            </a:r>
            <a:r>
              <a:rPr lang="en-US" dirty="0" smtClean="0"/>
              <a:t>.</a:t>
            </a:r>
            <a:r>
              <a:rPr lang="en-GB" dirty="0" smtClean="0"/>
              <a:t> or not</a:t>
            </a:r>
          </a:p>
          <a:p>
            <a:pPr marL="285750" indent="-285750"/>
            <a:r>
              <a:rPr lang="en-GB" dirty="0" smtClean="0"/>
              <a:t>1/3 of the cases: requests and warnings were ignored</a:t>
            </a:r>
          </a:p>
          <a:p>
            <a:pPr marL="285750" indent="-285750"/>
            <a:endParaRPr lang="en-GB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Afbeelding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070" r="39088" b="81588"/>
          <a:stretch/>
        </p:blipFill>
        <p:spPr>
          <a:xfrm>
            <a:off x="7230532" y="1"/>
            <a:ext cx="1913467" cy="1417638"/>
          </a:xfrm>
          <a:prstGeom prst="rect">
            <a:avLst/>
          </a:prstGeom>
        </p:spPr>
      </p:pic>
      <p:pic>
        <p:nvPicPr>
          <p:cNvPr id="5" name="Picture 4" descr="Unknow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599" y="5106188"/>
            <a:ext cx="3572934" cy="175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75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417638"/>
          </a:xfrm>
          <a:solidFill>
            <a:schemeClr val="tx1"/>
          </a:solidFill>
        </p:spPr>
        <p:txBody>
          <a:bodyPr/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</a:rPr>
              <a:t>	</a:t>
            </a:r>
            <a:r>
              <a:rPr lang="en-US" sz="3600" b="1" dirty="0" smtClean="0">
                <a:solidFill>
                  <a:schemeClr val="bg1"/>
                </a:solidFill>
              </a:rPr>
              <a:t>4. </a:t>
            </a:r>
            <a:r>
              <a:rPr lang="en-US" sz="3600" b="1" dirty="0" err="1" smtClean="0">
                <a:solidFill>
                  <a:schemeClr val="bg1"/>
                </a:solidFill>
              </a:rPr>
              <a:t>Organisational</a:t>
            </a:r>
            <a:r>
              <a:rPr lang="en-US" sz="3600" b="1" dirty="0" smtClean="0">
                <a:solidFill>
                  <a:schemeClr val="bg1"/>
                </a:solidFill>
              </a:rPr>
              <a:t> culture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132" y="1600200"/>
            <a:ext cx="7958667" cy="4525963"/>
          </a:xfrm>
        </p:spPr>
        <p:txBody>
          <a:bodyPr>
            <a:normAutofit/>
          </a:bodyPr>
          <a:lstStyle/>
          <a:p>
            <a:r>
              <a:rPr lang="en-US" sz="2400" dirty="0"/>
              <a:t>Basic integrity standards are violated</a:t>
            </a:r>
          </a:p>
          <a:p>
            <a:r>
              <a:rPr lang="en-US" sz="2400" dirty="0" smtClean="0"/>
              <a:t>Regular incidents</a:t>
            </a:r>
          </a:p>
          <a:p>
            <a:r>
              <a:rPr lang="en-US" sz="2400" dirty="0"/>
              <a:t>Gradually moral </a:t>
            </a:r>
            <a:r>
              <a:rPr lang="en-US" sz="2400" dirty="0" smtClean="0"/>
              <a:t>decay</a:t>
            </a:r>
            <a:endParaRPr lang="en-US" sz="2400" dirty="0"/>
          </a:p>
          <a:p>
            <a:r>
              <a:rPr lang="en-US" sz="2400" dirty="0"/>
              <a:t>Threats and </a:t>
            </a:r>
            <a:r>
              <a:rPr lang="en-US" sz="2400" dirty="0" smtClean="0"/>
              <a:t>reprisals (inside, outside)</a:t>
            </a:r>
            <a:endParaRPr lang="en-US" sz="2400" dirty="0"/>
          </a:p>
          <a:p>
            <a:r>
              <a:rPr lang="en-US" sz="2400" dirty="0"/>
              <a:t>Culture </a:t>
            </a:r>
            <a:r>
              <a:rPr lang="en-US" sz="2400" dirty="0" smtClean="0"/>
              <a:t>of:</a:t>
            </a:r>
          </a:p>
          <a:p>
            <a:pPr marL="0" indent="0">
              <a:buNone/>
            </a:pPr>
            <a:r>
              <a:rPr lang="en-US" sz="2400" dirty="0"/>
              <a:t>		</a:t>
            </a:r>
            <a:r>
              <a:rPr lang="en-US" sz="2400" dirty="0" smtClean="0"/>
              <a:t>- not interfering, powerlessness </a:t>
            </a:r>
            <a:r>
              <a:rPr lang="en-US" sz="2400" dirty="0"/>
              <a:t>and looking </a:t>
            </a:r>
            <a:r>
              <a:rPr lang="en-US" sz="2400" dirty="0" smtClean="0"/>
              <a:t>away</a:t>
            </a:r>
          </a:p>
          <a:p>
            <a:pPr marL="0" indent="0">
              <a:buNone/>
            </a:pPr>
            <a:r>
              <a:rPr lang="en-US" sz="2400" dirty="0"/>
              <a:t>		- </a:t>
            </a:r>
            <a:r>
              <a:rPr lang="en-US" sz="2400" dirty="0" smtClean="0"/>
              <a:t>collective </a:t>
            </a:r>
            <a:r>
              <a:rPr lang="en-US" sz="2400" dirty="0"/>
              <a:t>indifference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4" name="Afbeelding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070" r="39088" b="81588"/>
          <a:stretch/>
        </p:blipFill>
        <p:spPr>
          <a:xfrm>
            <a:off x="7230532" y="1"/>
            <a:ext cx="1913467" cy="1417638"/>
          </a:xfrm>
          <a:prstGeom prst="rect">
            <a:avLst/>
          </a:prstGeom>
        </p:spPr>
      </p:pic>
      <p:pic>
        <p:nvPicPr>
          <p:cNvPr id="5" name="Picture 4" descr="Unknow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66" y="4785211"/>
            <a:ext cx="4910666" cy="193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75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417638"/>
          </a:xfrm>
          <a:solidFill>
            <a:schemeClr val="tx1"/>
          </a:solidFill>
        </p:spPr>
        <p:txBody>
          <a:bodyPr/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</a:rPr>
              <a:t>	</a:t>
            </a:r>
            <a:r>
              <a:rPr lang="en-US" sz="3600" b="1" dirty="0" smtClean="0">
                <a:solidFill>
                  <a:schemeClr val="bg1"/>
                </a:solidFill>
              </a:rPr>
              <a:t>5. Integrity policy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132" y="1600200"/>
            <a:ext cx="7958667" cy="4525963"/>
          </a:xfrm>
        </p:spPr>
        <p:txBody>
          <a:bodyPr>
            <a:normAutofit/>
          </a:bodyPr>
          <a:lstStyle/>
          <a:p>
            <a:pPr marL="285750" indent="-285750"/>
            <a:endParaRPr lang="en-US" dirty="0" smtClean="0"/>
          </a:p>
          <a:p>
            <a:pPr marL="285750" indent="-285750"/>
            <a:r>
              <a:rPr lang="en-US" dirty="0" smtClean="0"/>
              <a:t>Written integrity rules exist </a:t>
            </a:r>
          </a:p>
          <a:p>
            <a:pPr marL="285750" indent="-285750"/>
            <a:r>
              <a:rPr lang="en-US" dirty="0" smtClean="0"/>
              <a:t>Failure </a:t>
            </a:r>
            <a:r>
              <a:rPr lang="en-US" dirty="0"/>
              <a:t>to comply with laws and regulations </a:t>
            </a:r>
            <a:r>
              <a:rPr lang="nl-NL" dirty="0" smtClean="0"/>
              <a:t> </a:t>
            </a:r>
            <a:endParaRPr lang="nl-NL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Afbeelding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070" r="39088" b="81588"/>
          <a:stretch/>
        </p:blipFill>
        <p:spPr>
          <a:xfrm>
            <a:off x="7230532" y="1"/>
            <a:ext cx="1913467" cy="1417638"/>
          </a:xfrm>
          <a:prstGeom prst="rect">
            <a:avLst/>
          </a:prstGeom>
        </p:spPr>
      </p:pic>
      <p:pic>
        <p:nvPicPr>
          <p:cNvPr id="5" name="Picture 4" descr="twee-petten-bij-art-4-vdkol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32" y="4042723"/>
            <a:ext cx="3305385" cy="2256477"/>
          </a:xfrm>
          <a:prstGeom prst="rect">
            <a:avLst/>
          </a:prstGeom>
        </p:spPr>
      </p:pic>
      <p:pic>
        <p:nvPicPr>
          <p:cNvPr id="6" name="Picture 5" descr="Unknown-1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231" y="4318000"/>
            <a:ext cx="41021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75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 smtClean="0"/>
          </a:p>
          <a:p>
            <a:pPr marL="0" indent="0" algn="ctr">
              <a:buNone/>
            </a:pPr>
            <a:r>
              <a:rPr lang="en-US" sz="4800" i="1" dirty="0" smtClean="0"/>
              <a:t>Perpetrators</a:t>
            </a:r>
            <a:endParaRPr lang="en-US" sz="4800" i="1" dirty="0"/>
          </a:p>
        </p:txBody>
      </p:sp>
      <p:pic>
        <p:nvPicPr>
          <p:cNvPr id="4" name="Picture 3" descr="Unkno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067" y="2209800"/>
            <a:ext cx="51816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30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417638"/>
          </a:xfrm>
          <a:solidFill>
            <a:schemeClr val="tx1"/>
          </a:solidFill>
        </p:spPr>
        <p:txBody>
          <a:bodyPr/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</a:rPr>
              <a:t>	   </a:t>
            </a:r>
            <a:r>
              <a:rPr lang="en-US" sz="3600" b="1" dirty="0" smtClean="0">
                <a:solidFill>
                  <a:schemeClr val="bg1"/>
                </a:solidFill>
              </a:rPr>
              <a:t>Individual characteristics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132" y="1600200"/>
            <a:ext cx="7958667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50000"/>
              </a:lnSpc>
              <a:buNone/>
            </a:pPr>
            <a:endParaRPr lang="nl-NL" dirty="0"/>
          </a:p>
          <a:p>
            <a:pPr>
              <a:lnSpc>
                <a:spcPct val="170000"/>
              </a:lnSpc>
            </a:pPr>
            <a:r>
              <a:rPr lang="en-GB" dirty="0" smtClean="0"/>
              <a:t>74% man, 15 % women, 11% both</a:t>
            </a:r>
          </a:p>
          <a:p>
            <a:pPr>
              <a:lnSpc>
                <a:spcPct val="170000"/>
              </a:lnSpc>
            </a:pPr>
            <a:r>
              <a:rPr lang="en-GB" dirty="0" smtClean="0"/>
              <a:t>Average age: 45 year </a:t>
            </a:r>
          </a:p>
          <a:p>
            <a:pPr>
              <a:lnSpc>
                <a:spcPct val="170000"/>
              </a:lnSpc>
            </a:pPr>
            <a:r>
              <a:rPr lang="en-GB" dirty="0" smtClean="0"/>
              <a:t>&gt; 50% HBO- or University</a:t>
            </a:r>
          </a:p>
          <a:p>
            <a:pPr>
              <a:lnSpc>
                <a:spcPct val="170000"/>
              </a:lnSpc>
            </a:pPr>
            <a:r>
              <a:rPr lang="en-GB" dirty="0" smtClean="0"/>
              <a:t>Others: Professional education</a:t>
            </a:r>
          </a:p>
          <a:p>
            <a:pPr>
              <a:lnSpc>
                <a:spcPct val="170000"/>
              </a:lnSpc>
            </a:pPr>
            <a:r>
              <a:rPr lang="en-GB" dirty="0" smtClean="0"/>
              <a:t>Carrier &gt; 20 years</a:t>
            </a:r>
          </a:p>
          <a:p>
            <a:pPr>
              <a:lnSpc>
                <a:spcPct val="170000"/>
              </a:lnSpc>
            </a:pPr>
            <a:r>
              <a:rPr lang="en-GB" dirty="0" smtClean="0"/>
              <a:t>Salary</a:t>
            </a:r>
          </a:p>
        </p:txBody>
      </p:sp>
      <p:pic>
        <p:nvPicPr>
          <p:cNvPr id="4" name="Afbeelding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070" r="39088" b="81588"/>
          <a:stretch/>
        </p:blipFill>
        <p:spPr>
          <a:xfrm>
            <a:off x="7230532" y="1"/>
            <a:ext cx="1913467" cy="141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30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417638"/>
          </a:xfrm>
          <a:solidFill>
            <a:schemeClr val="tx1"/>
          </a:solidFill>
        </p:spPr>
        <p:txBody>
          <a:bodyPr/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</a:rPr>
              <a:t>	    </a:t>
            </a:r>
            <a:r>
              <a:rPr lang="en-US" sz="3600" b="1" dirty="0" smtClean="0">
                <a:solidFill>
                  <a:schemeClr val="bg1"/>
                </a:solidFill>
              </a:rPr>
              <a:t>Motives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132" y="1600200"/>
            <a:ext cx="7958667" cy="4525963"/>
          </a:xfrm>
        </p:spPr>
        <p:txBody>
          <a:bodyPr>
            <a:normAutofit lnSpcReduction="10000"/>
          </a:bodyPr>
          <a:lstStyle/>
          <a:p>
            <a:endParaRPr lang="nl-NL" dirty="0" smtClean="0"/>
          </a:p>
          <a:p>
            <a:pPr marL="0" indent="0">
              <a:buNone/>
            </a:pPr>
            <a:r>
              <a:rPr lang="nl-NL" i="1" dirty="0" smtClean="0"/>
              <a:t>‘</a:t>
            </a:r>
            <a:r>
              <a:rPr lang="nl-NL" i="1" dirty="0" err="1"/>
              <a:t>Slippery</a:t>
            </a:r>
            <a:r>
              <a:rPr lang="nl-NL" i="1" dirty="0"/>
              <a:t> </a:t>
            </a:r>
            <a:r>
              <a:rPr lang="nl-NL" i="1" dirty="0" err="1"/>
              <a:t>slope</a:t>
            </a:r>
            <a:r>
              <a:rPr lang="nl-NL" i="1" dirty="0" smtClean="0"/>
              <a:t>’</a:t>
            </a:r>
            <a:endParaRPr lang="en-US" i="1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Money </a:t>
            </a:r>
          </a:p>
          <a:p>
            <a:endParaRPr lang="en-US" dirty="0" smtClean="0"/>
          </a:p>
          <a:p>
            <a:r>
              <a:rPr lang="en-US" dirty="0" smtClean="0"/>
              <a:t>(Political) Power</a:t>
            </a:r>
          </a:p>
          <a:p>
            <a:endParaRPr lang="en-US" dirty="0"/>
          </a:p>
          <a:p>
            <a:r>
              <a:rPr lang="en-US" sz="2400" dirty="0" smtClean="0"/>
              <a:t>Love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Afbeelding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070" r="39088" b="81588"/>
          <a:stretch/>
        </p:blipFill>
        <p:spPr>
          <a:xfrm>
            <a:off x="7230532" y="1"/>
            <a:ext cx="1913467" cy="1417638"/>
          </a:xfrm>
          <a:prstGeom prst="rect">
            <a:avLst/>
          </a:prstGeom>
        </p:spPr>
      </p:pic>
      <p:pic>
        <p:nvPicPr>
          <p:cNvPr id="5" name="Picture 4" descr="Unknown-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399" y="4851400"/>
            <a:ext cx="4038600" cy="2006600"/>
          </a:xfrm>
          <a:prstGeom prst="rect">
            <a:avLst/>
          </a:prstGeom>
        </p:spPr>
      </p:pic>
      <p:pic>
        <p:nvPicPr>
          <p:cNvPr id="6" name="Picture 5" descr="images-1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700" y="1699683"/>
            <a:ext cx="36703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30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FFFF"/>
          </a:solidFill>
        </p:spPr>
        <p:txBody>
          <a:bodyPr>
            <a:noAutofit/>
          </a:bodyPr>
          <a:lstStyle/>
          <a:p>
            <a:pPr algn="l"/>
            <a:r>
              <a:rPr lang="en-US" sz="3600" b="1" dirty="0">
                <a:solidFill>
                  <a:srgbClr val="000000"/>
                </a:solidFill>
              </a:rPr>
              <a:t>	</a:t>
            </a:r>
            <a:r>
              <a:rPr lang="en-US" sz="3600" b="1" dirty="0" smtClean="0">
                <a:solidFill>
                  <a:srgbClr val="000000"/>
                </a:solidFill>
              </a:rPr>
              <a:t>	Accountability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2932" y="1600200"/>
            <a:ext cx="7653867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Not my responsibility</a:t>
            </a:r>
          </a:p>
          <a:p>
            <a:r>
              <a:rPr lang="en-US" dirty="0" smtClean="0"/>
              <a:t>Look to the others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Unknown-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32" y="3268663"/>
            <a:ext cx="2857500" cy="2857500"/>
          </a:xfrm>
          <a:prstGeom prst="rect">
            <a:avLst/>
          </a:prstGeom>
        </p:spPr>
      </p:pic>
      <p:pic>
        <p:nvPicPr>
          <p:cNvPr id="5" name="Picture 4" descr="Unknown-3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603250"/>
            <a:ext cx="2857500" cy="2857500"/>
          </a:xfrm>
          <a:prstGeom prst="rect">
            <a:avLst/>
          </a:prstGeom>
        </p:spPr>
      </p:pic>
      <p:pic>
        <p:nvPicPr>
          <p:cNvPr id="6" name="Picture 5" descr="Unknown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40005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5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Arial"/>
                <a:cs typeface="Arial"/>
              </a:rPr>
              <a:t>Direction</a:t>
            </a:r>
            <a:endParaRPr lang="en-US" sz="3600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 smtClean="0"/>
          </a:p>
        </p:txBody>
      </p:sp>
      <p:pic>
        <p:nvPicPr>
          <p:cNvPr id="4" name="Picture 3" descr="imag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22" y="1600201"/>
            <a:ext cx="8239277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352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417638"/>
          </a:xfrm>
          <a:solidFill>
            <a:schemeClr val="tx1"/>
          </a:solidFill>
        </p:spPr>
        <p:txBody>
          <a:bodyPr/>
          <a:lstStyle/>
          <a:p>
            <a:pPr algn="l"/>
            <a:r>
              <a:rPr lang="en-US" dirty="0" smtClean="0"/>
              <a:t>  </a:t>
            </a:r>
            <a:r>
              <a:rPr lang="en-US" b="1" dirty="0" smtClean="0"/>
              <a:t>   </a:t>
            </a:r>
            <a:r>
              <a:rPr lang="en-US" sz="3600" b="1" dirty="0" smtClean="0">
                <a:solidFill>
                  <a:srgbClr val="000000"/>
                </a:solidFill>
              </a:rPr>
              <a:t>Public fraud and corruption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132" y="1600200"/>
            <a:ext cx="7958667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The abuse of a public function for private gain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 smtClean="0"/>
              <a:t>Public officers who benefit themselves, family, friends, political party, neighborhood</a:t>
            </a:r>
            <a:r>
              <a:rPr lang="mr-IN" sz="2800" dirty="0" smtClean="0">
                <a:latin typeface="Arial"/>
                <a:cs typeface="Arial"/>
              </a:rPr>
              <a:t>…</a:t>
            </a:r>
            <a:r>
              <a:rPr lang="en-US" sz="2800" dirty="0" smtClean="0">
                <a:latin typeface="Arial"/>
                <a:cs typeface="Arial"/>
              </a:rPr>
              <a:t>..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Public monies, goods, information, jobs, permits, services</a:t>
            </a:r>
            <a:endParaRPr lang="en-US" dirty="0"/>
          </a:p>
        </p:txBody>
      </p:sp>
      <p:pic>
        <p:nvPicPr>
          <p:cNvPr id="4" name="Afbeelding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070" r="39088" b="81588"/>
          <a:stretch/>
        </p:blipFill>
        <p:spPr>
          <a:xfrm>
            <a:off x="7230532" y="1"/>
            <a:ext cx="1913467" cy="1417638"/>
          </a:xfrm>
          <a:prstGeom prst="rect">
            <a:avLst/>
          </a:prstGeom>
        </p:spPr>
      </p:pic>
      <p:pic>
        <p:nvPicPr>
          <p:cNvPr id="6" name="Picture 5" descr="imag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066" y="5571067"/>
            <a:ext cx="1286933" cy="1286933"/>
          </a:xfrm>
          <a:prstGeom prst="rect">
            <a:avLst/>
          </a:prstGeom>
        </p:spPr>
      </p:pic>
      <p:pic>
        <p:nvPicPr>
          <p:cNvPr id="7" name="Picture 6" descr="Unknown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699" y="5571067"/>
            <a:ext cx="1586368" cy="128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41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417638"/>
          </a:xfrm>
          <a:solidFill>
            <a:schemeClr val="tx1"/>
          </a:solidFill>
        </p:spPr>
        <p:txBody>
          <a:bodyPr/>
          <a:lstStyle/>
          <a:p>
            <a:pPr algn="l"/>
            <a:r>
              <a:rPr lang="en-US" dirty="0" smtClean="0"/>
              <a:t>  </a:t>
            </a:r>
            <a:r>
              <a:rPr lang="en-US" b="1" dirty="0" smtClean="0"/>
              <a:t>  </a:t>
            </a:r>
            <a:r>
              <a:rPr lang="en-US" sz="3600" b="1" dirty="0" smtClean="0"/>
              <a:t> </a:t>
            </a:r>
            <a:r>
              <a:rPr lang="en-US" sz="3600" b="1" dirty="0" err="1" smtClean="0">
                <a:solidFill>
                  <a:srgbClr val="000000"/>
                </a:solidFill>
              </a:rPr>
              <a:t>Bla</a:t>
            </a:r>
            <a:r>
              <a:rPr lang="en-US" sz="3600" b="1" dirty="0" smtClean="0">
                <a:solidFill>
                  <a:srgbClr val="000000"/>
                </a:solidFill>
              </a:rPr>
              <a:t>, </a:t>
            </a:r>
            <a:r>
              <a:rPr lang="en-US" sz="3600" b="1" dirty="0" err="1" smtClean="0">
                <a:solidFill>
                  <a:srgbClr val="000000"/>
                </a:solidFill>
              </a:rPr>
              <a:t>bla</a:t>
            </a:r>
            <a:r>
              <a:rPr lang="en-US" sz="3600" b="1" dirty="0" smtClean="0">
                <a:solidFill>
                  <a:srgbClr val="000000"/>
                </a:solidFill>
              </a:rPr>
              <a:t>, </a:t>
            </a:r>
            <a:r>
              <a:rPr lang="en-US" sz="3600" b="1" dirty="0" err="1" smtClean="0">
                <a:solidFill>
                  <a:srgbClr val="000000"/>
                </a:solidFill>
              </a:rPr>
              <a:t>bla</a:t>
            </a:r>
            <a:r>
              <a:rPr lang="en-US" sz="3600" b="1" dirty="0" smtClean="0">
                <a:solidFill>
                  <a:srgbClr val="000000"/>
                </a:solidFill>
              </a:rPr>
              <a:t>, </a:t>
            </a:r>
            <a:r>
              <a:rPr lang="en-US" sz="3600" b="1" dirty="0" err="1" smtClean="0">
                <a:solidFill>
                  <a:srgbClr val="000000"/>
                </a:solidFill>
              </a:rPr>
              <a:t>bla</a:t>
            </a:r>
            <a:r>
              <a:rPr lang="en-US" sz="3600" b="1" dirty="0" smtClean="0">
                <a:solidFill>
                  <a:srgbClr val="000000"/>
                </a:solidFill>
              </a:rPr>
              <a:t>, </a:t>
            </a:r>
            <a:r>
              <a:rPr lang="en-US" sz="3600" b="1" dirty="0" err="1" smtClean="0">
                <a:solidFill>
                  <a:srgbClr val="000000"/>
                </a:solidFill>
              </a:rPr>
              <a:t>bla</a:t>
            </a:r>
            <a:r>
              <a:rPr lang="mr-IN" sz="3600" b="1" dirty="0" smtClean="0">
                <a:solidFill>
                  <a:srgbClr val="000000"/>
                </a:solidFill>
              </a:rPr>
              <a:t>……</a:t>
            </a:r>
            <a:r>
              <a:rPr lang="en-US" sz="3600" b="1" dirty="0" smtClean="0">
                <a:solidFill>
                  <a:srgbClr val="000000"/>
                </a:solidFill>
              </a:rPr>
              <a:t>.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132" y="1600200"/>
            <a:ext cx="7958667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Afbeelding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070" r="39088" b="81588"/>
          <a:stretch/>
        </p:blipFill>
        <p:spPr>
          <a:xfrm>
            <a:off x="7230532" y="0"/>
            <a:ext cx="1913467" cy="1417638"/>
          </a:xfrm>
          <a:prstGeom prst="rect">
            <a:avLst/>
          </a:prstGeom>
        </p:spPr>
      </p:pic>
      <p:pic>
        <p:nvPicPr>
          <p:cNvPr id="5" name="Picture 4" descr="Unknown-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199" y="4106863"/>
            <a:ext cx="4038600" cy="2019300"/>
          </a:xfrm>
          <a:prstGeom prst="rect">
            <a:avLst/>
          </a:prstGeom>
        </p:spPr>
      </p:pic>
      <p:pic>
        <p:nvPicPr>
          <p:cNvPr id="8" name="Picture 7" descr="Unknown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32" y="2444750"/>
            <a:ext cx="3975100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41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417638"/>
          </a:xfrm>
          <a:solidFill>
            <a:schemeClr val="tx1"/>
          </a:solidFill>
        </p:spPr>
        <p:txBody>
          <a:bodyPr/>
          <a:lstStyle/>
          <a:p>
            <a:pPr algn="l"/>
            <a:r>
              <a:rPr lang="en-US" dirty="0" smtClean="0"/>
              <a:t>  </a:t>
            </a:r>
            <a:r>
              <a:rPr lang="en-US" b="1" dirty="0" smtClean="0"/>
              <a:t>    </a:t>
            </a:r>
            <a:r>
              <a:rPr lang="en-US" sz="3600" b="1" dirty="0" smtClean="0">
                <a:solidFill>
                  <a:schemeClr val="bg1"/>
                </a:solidFill>
              </a:rPr>
              <a:t>What is known?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132" y="1600200"/>
            <a:ext cx="7958667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2000 </a:t>
            </a:r>
            <a:r>
              <a:rPr lang="mr-IN" dirty="0"/>
              <a:t>–</a:t>
            </a:r>
            <a:r>
              <a:rPr lang="en-US" dirty="0"/>
              <a:t> 2015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46 cases  of public fraud en corruption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Court of Appeal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Joint Court of Aruba, Curacao, </a:t>
            </a:r>
            <a:r>
              <a:rPr lang="en-US" dirty="0" err="1" smtClean="0"/>
              <a:t>Sint</a:t>
            </a:r>
            <a:r>
              <a:rPr lang="en-US" dirty="0" smtClean="0"/>
              <a:t> Maarten &amp; Bonaire, St. Eustatius and Saba</a:t>
            </a:r>
          </a:p>
        </p:txBody>
      </p:sp>
      <p:pic>
        <p:nvPicPr>
          <p:cNvPr id="4" name="Afbeelding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070" r="39088" b="81588"/>
          <a:stretch/>
        </p:blipFill>
        <p:spPr>
          <a:xfrm>
            <a:off x="7230532" y="1"/>
            <a:ext cx="1913467" cy="1417638"/>
          </a:xfrm>
          <a:prstGeom prst="rect">
            <a:avLst/>
          </a:prstGeom>
        </p:spPr>
      </p:pic>
      <p:pic>
        <p:nvPicPr>
          <p:cNvPr id="5" name="Picture 4" descr="Unknown-4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398" y="3315782"/>
            <a:ext cx="3234267" cy="109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96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417638"/>
          </a:xfrm>
          <a:solidFill>
            <a:schemeClr val="tx1"/>
          </a:solidFill>
        </p:spPr>
        <p:txBody>
          <a:bodyPr/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</a:rPr>
              <a:t>	  </a:t>
            </a:r>
            <a:r>
              <a:rPr lang="en-US" sz="3600" b="1" dirty="0" smtClean="0">
                <a:solidFill>
                  <a:schemeClr val="bg1"/>
                </a:solidFill>
              </a:rPr>
              <a:t> Studied cases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132" y="1600200"/>
            <a:ext cx="7958667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Aruba				11</a:t>
            </a:r>
          </a:p>
          <a:p>
            <a:pPr marL="0" indent="0">
              <a:buNone/>
            </a:pPr>
            <a:r>
              <a:rPr lang="en-US" dirty="0" smtClean="0"/>
              <a:t>Curacao				22</a:t>
            </a:r>
          </a:p>
          <a:p>
            <a:pPr marL="0" indent="0">
              <a:buNone/>
            </a:pPr>
            <a:r>
              <a:rPr lang="en-US" dirty="0" err="1" smtClean="0"/>
              <a:t>Sint</a:t>
            </a:r>
            <a:r>
              <a:rPr lang="en-US" dirty="0" smtClean="0"/>
              <a:t> Maarten		11</a:t>
            </a:r>
          </a:p>
          <a:p>
            <a:pPr marL="0" indent="0">
              <a:buNone/>
            </a:pPr>
            <a:r>
              <a:rPr lang="en-US" dirty="0" err="1" smtClean="0"/>
              <a:t>Caribisch</a:t>
            </a:r>
            <a:r>
              <a:rPr lang="en-US" dirty="0" smtClean="0"/>
              <a:t> </a:t>
            </a:r>
            <a:r>
              <a:rPr lang="en-US" dirty="0" err="1" smtClean="0"/>
              <a:t>Nl</a:t>
            </a:r>
            <a:r>
              <a:rPr lang="en-US" dirty="0" smtClean="0"/>
              <a:t>		 2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Afbeelding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070" r="39088" b="81588"/>
          <a:stretch/>
        </p:blipFill>
        <p:spPr>
          <a:xfrm>
            <a:off x="7230532" y="1"/>
            <a:ext cx="1913467" cy="141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3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3700"/>
            <a:ext cx="9144000" cy="51943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819775" y="1981200"/>
            <a:ext cx="2181225" cy="1528763"/>
          </a:xfrm>
        </p:spPr>
        <p:txBody>
          <a:bodyPr>
            <a:normAutofit/>
          </a:bodyPr>
          <a:lstStyle/>
          <a:p>
            <a:r>
              <a:rPr lang="nl-NL" sz="4000" dirty="0" smtClean="0"/>
              <a:t/>
            </a:r>
            <a:br>
              <a:rPr lang="nl-NL" sz="4000" dirty="0" smtClean="0"/>
            </a:br>
            <a:endParaRPr lang="nl-NL" sz="40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1100" y="1689100"/>
            <a:ext cx="6819900" cy="4343400"/>
          </a:xfrm>
        </p:spPr>
        <p:txBody>
          <a:bodyPr>
            <a:normAutofit/>
          </a:bodyPr>
          <a:lstStyle/>
          <a:p>
            <a:endParaRPr lang="nl-NL" dirty="0" smtClean="0"/>
          </a:p>
          <a:p>
            <a:endParaRPr lang="nl-NL" sz="4000" dirty="0" smtClean="0"/>
          </a:p>
          <a:p>
            <a:endParaRPr lang="nl-NL" sz="4000" dirty="0"/>
          </a:p>
          <a:p>
            <a:endParaRPr lang="nl-NL" dirty="0"/>
          </a:p>
        </p:txBody>
      </p:sp>
      <p:sp>
        <p:nvSpPr>
          <p:cNvPr id="4" name="TextBox 3"/>
          <p:cNvSpPr txBox="1"/>
          <p:nvPr/>
        </p:nvSpPr>
        <p:spPr>
          <a:xfrm>
            <a:off x="745068" y="241300"/>
            <a:ext cx="6361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FF"/>
                </a:solidFill>
              </a:rPr>
              <a:t>Sectors and </a:t>
            </a:r>
            <a:r>
              <a:rPr lang="en-US" sz="4000" b="1" dirty="0" err="1" smtClean="0">
                <a:solidFill>
                  <a:srgbClr val="FFFFFF"/>
                </a:solidFill>
              </a:rPr>
              <a:t>organisations</a:t>
            </a:r>
            <a:endParaRPr lang="en-US" sz="4000" b="1" dirty="0">
              <a:solidFill>
                <a:srgbClr val="FFFFFF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322403"/>
              </p:ext>
            </p:extLst>
          </p:nvPr>
        </p:nvGraphicFramePr>
        <p:xfrm>
          <a:off x="1" y="-2"/>
          <a:ext cx="9093199" cy="690655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943599"/>
                <a:gridCol w="1794933"/>
                <a:gridCol w="1354667"/>
              </a:tblGrid>
              <a:tr h="83161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SECTOR</a:t>
                      </a:r>
                      <a:endParaRPr lang="en-US" sz="2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NUMBER</a:t>
                      </a:r>
                      <a:r>
                        <a:rPr lang="en-US" sz="2800" baseline="0" dirty="0" smtClean="0"/>
                        <a:t> OF CASES</a:t>
                      </a:r>
                      <a:endParaRPr lang="en-US" sz="2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%</a:t>
                      </a:r>
                      <a:endParaRPr lang="en-US" sz="2800" dirty="0"/>
                    </a:p>
                  </a:txBody>
                  <a:tcPr marL="68580" marR="68580"/>
                </a:tc>
              </a:tr>
              <a:tr h="83161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JUSTICE</a:t>
                      </a:r>
                      <a:endParaRPr lang="en-US" sz="2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18</a:t>
                      </a:r>
                      <a:endParaRPr lang="en-US" sz="28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39%</a:t>
                      </a:r>
                      <a:endParaRPr lang="en-US" sz="2800" b="1" dirty="0"/>
                    </a:p>
                  </a:txBody>
                  <a:tcPr marL="68580" marR="68580"/>
                </a:tc>
              </a:tr>
              <a:tr h="971972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TRAFFIC,</a:t>
                      </a:r>
                      <a:r>
                        <a:rPr lang="en-US" sz="2800" baseline="0" dirty="0" smtClean="0"/>
                        <a:t> INFRASTRUCTURE, SPATIAL PLANNING</a:t>
                      </a:r>
                      <a:endParaRPr lang="en-US" sz="2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6</a:t>
                      </a:r>
                      <a:endParaRPr lang="en-US" sz="28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13%</a:t>
                      </a:r>
                      <a:endParaRPr lang="en-US" sz="2800" b="1" dirty="0"/>
                    </a:p>
                  </a:txBody>
                  <a:tcPr marL="68580" marR="68580"/>
                </a:tc>
              </a:tr>
              <a:tr h="83161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FINANCE</a:t>
                      </a:r>
                      <a:endParaRPr lang="en-US" sz="2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6</a:t>
                      </a:r>
                      <a:endParaRPr lang="en-US" sz="28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13%</a:t>
                      </a:r>
                      <a:endParaRPr lang="en-US" sz="2800" b="1" dirty="0"/>
                    </a:p>
                  </a:txBody>
                  <a:tcPr marL="68580" marR="68580"/>
                </a:tc>
              </a:tr>
              <a:tr h="83161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HEALTH</a:t>
                      </a:r>
                      <a:r>
                        <a:rPr lang="en-US" sz="2800" baseline="0" dirty="0" smtClean="0"/>
                        <a:t> AND ENVIRONMENT</a:t>
                      </a:r>
                      <a:endParaRPr lang="en-US" sz="2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5</a:t>
                      </a:r>
                      <a:endParaRPr lang="en-US" sz="28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10%</a:t>
                      </a:r>
                      <a:endParaRPr lang="en-US" sz="2800" b="1" dirty="0"/>
                    </a:p>
                  </a:txBody>
                  <a:tcPr marL="68580" marR="68580"/>
                </a:tc>
              </a:tr>
              <a:tr h="83161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ECONOMIC</a:t>
                      </a:r>
                      <a:r>
                        <a:rPr lang="en-US" sz="2800" baseline="0" dirty="0" smtClean="0"/>
                        <a:t> AFFAIRS AND TOURISM</a:t>
                      </a:r>
                      <a:endParaRPr lang="en-US" sz="2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4</a:t>
                      </a:r>
                      <a:endParaRPr lang="en-US" sz="28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10%</a:t>
                      </a:r>
                      <a:endParaRPr lang="en-US" sz="2800" b="1" dirty="0"/>
                    </a:p>
                  </a:txBody>
                  <a:tcPr marL="68580" marR="68580"/>
                </a:tc>
              </a:tr>
              <a:tr h="83161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DIFFERENT</a:t>
                      </a:r>
                      <a:endParaRPr lang="en-US" sz="2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7</a:t>
                      </a:r>
                      <a:endParaRPr lang="en-US" sz="28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15%</a:t>
                      </a:r>
                      <a:endParaRPr lang="en-US" sz="2800" b="1" dirty="0"/>
                    </a:p>
                  </a:txBody>
                  <a:tcPr marL="68580" marR="68580"/>
                </a:tc>
              </a:tr>
              <a:tr h="831618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TOTAAL</a:t>
                      </a:r>
                      <a:endParaRPr lang="en-US" sz="28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46</a:t>
                      </a:r>
                      <a:endParaRPr lang="en-US" sz="28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100%</a:t>
                      </a:r>
                      <a:endParaRPr lang="en-US" sz="2800" b="1" dirty="0"/>
                    </a:p>
                  </a:txBody>
                  <a:tcPr marL="68580" marR="6858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023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3700"/>
            <a:ext cx="9144000" cy="51943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819775" y="1981200"/>
            <a:ext cx="2181225" cy="1528763"/>
          </a:xfrm>
        </p:spPr>
        <p:txBody>
          <a:bodyPr>
            <a:normAutofit/>
          </a:bodyPr>
          <a:lstStyle/>
          <a:p>
            <a:r>
              <a:rPr lang="nl-NL" sz="4000" dirty="0" smtClean="0"/>
              <a:t/>
            </a:r>
            <a:br>
              <a:rPr lang="nl-NL" sz="4000" dirty="0" smtClean="0"/>
            </a:br>
            <a:endParaRPr lang="nl-NL" sz="40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1100" y="1689100"/>
            <a:ext cx="6819900" cy="4343400"/>
          </a:xfrm>
        </p:spPr>
        <p:txBody>
          <a:bodyPr>
            <a:normAutofit/>
          </a:bodyPr>
          <a:lstStyle/>
          <a:p>
            <a:endParaRPr lang="nl-NL" dirty="0" smtClean="0"/>
          </a:p>
          <a:p>
            <a:endParaRPr lang="nl-NL" sz="4000" dirty="0" smtClean="0"/>
          </a:p>
          <a:p>
            <a:endParaRPr lang="nl-NL" sz="4000" dirty="0"/>
          </a:p>
          <a:p>
            <a:endParaRPr lang="nl-NL" dirty="0"/>
          </a:p>
        </p:txBody>
      </p:sp>
      <p:sp>
        <p:nvSpPr>
          <p:cNvPr id="7" name="TextBox 6"/>
          <p:cNvSpPr txBox="1"/>
          <p:nvPr/>
        </p:nvSpPr>
        <p:spPr>
          <a:xfrm>
            <a:off x="428625" y="444500"/>
            <a:ext cx="819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FFFF"/>
                </a:solidFill>
              </a:rPr>
              <a:t>Organisational</a:t>
            </a:r>
            <a:r>
              <a:rPr lang="en-US" sz="4000" b="1" dirty="0" smtClean="0">
                <a:solidFill>
                  <a:srgbClr val="FFFFFF"/>
                </a:solidFill>
              </a:rPr>
              <a:t> processes</a:t>
            </a:r>
            <a:endParaRPr lang="en-US" sz="4000" b="1" dirty="0">
              <a:solidFill>
                <a:srgbClr val="FFFFFF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94469"/>
              </p:ext>
            </p:extLst>
          </p:nvPr>
        </p:nvGraphicFramePr>
        <p:xfrm>
          <a:off x="0" y="2"/>
          <a:ext cx="9172575" cy="687754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990975"/>
                <a:gridCol w="2124075"/>
                <a:gridCol w="3057525"/>
              </a:tblGrid>
              <a:tr h="64371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PROCES</a:t>
                      </a:r>
                      <a:endParaRPr lang="en-US" sz="3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TOTAAL</a:t>
                      </a:r>
                      <a:endParaRPr lang="en-US" sz="3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%</a:t>
                      </a:r>
                      <a:endParaRPr lang="en-US" sz="3200" dirty="0"/>
                    </a:p>
                  </a:txBody>
                  <a:tcPr marL="68580" marR="68580"/>
                </a:tc>
              </a:tr>
              <a:tr h="64371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Permits</a:t>
                      </a:r>
                      <a:endParaRPr lang="en-US" sz="3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13</a:t>
                      </a:r>
                      <a:endParaRPr lang="en-US" sz="3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27</a:t>
                      </a:r>
                      <a:endParaRPr lang="en-US" sz="3200" dirty="0"/>
                    </a:p>
                  </a:txBody>
                  <a:tcPr marL="68580" marR="68580"/>
                </a:tc>
              </a:tr>
              <a:tr h="64371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Procurement</a:t>
                      </a:r>
                      <a:endParaRPr lang="en-US" sz="3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9</a:t>
                      </a:r>
                      <a:endParaRPr lang="en-US" sz="3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28</a:t>
                      </a:r>
                      <a:endParaRPr lang="en-US" sz="3200" dirty="0"/>
                    </a:p>
                  </a:txBody>
                  <a:tcPr marL="68580" marR="68580"/>
                </a:tc>
              </a:tr>
              <a:tr h="1185784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Checkpoints (drugs, </a:t>
                      </a:r>
                      <a:r>
                        <a:rPr lang="en-US" sz="3200" dirty="0" err="1" smtClean="0"/>
                        <a:t>contrabande</a:t>
                      </a:r>
                      <a:r>
                        <a:rPr lang="en-US" sz="3200" dirty="0" smtClean="0"/>
                        <a:t>)</a:t>
                      </a:r>
                      <a:endParaRPr lang="en-US" sz="3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8</a:t>
                      </a:r>
                      <a:endParaRPr lang="en-US" sz="3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16</a:t>
                      </a:r>
                      <a:endParaRPr lang="en-US" sz="3200" dirty="0"/>
                    </a:p>
                  </a:txBody>
                  <a:tcPr marL="68580" marR="68580"/>
                </a:tc>
              </a:tr>
              <a:tr h="64371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Financial</a:t>
                      </a:r>
                      <a:r>
                        <a:rPr lang="en-US" sz="3200" baseline="0" dirty="0" smtClean="0"/>
                        <a:t> management</a:t>
                      </a:r>
                      <a:endParaRPr lang="en-US" sz="3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7</a:t>
                      </a:r>
                      <a:endParaRPr lang="en-US" sz="3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14</a:t>
                      </a:r>
                      <a:endParaRPr lang="en-US" sz="3200" dirty="0"/>
                    </a:p>
                  </a:txBody>
                  <a:tcPr marL="68580" marR="68580"/>
                </a:tc>
              </a:tr>
              <a:tr h="64371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Appointments</a:t>
                      </a:r>
                      <a:endParaRPr lang="en-US" sz="3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5</a:t>
                      </a:r>
                      <a:endParaRPr lang="en-US" sz="3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10</a:t>
                      </a:r>
                      <a:endParaRPr lang="en-US" sz="3200" dirty="0"/>
                    </a:p>
                  </a:txBody>
                  <a:tcPr marL="68580" marR="68580"/>
                </a:tc>
              </a:tr>
              <a:tr h="1185784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Checks on Import</a:t>
                      </a:r>
                      <a:r>
                        <a:rPr lang="en-US" sz="3200" baseline="0" dirty="0" smtClean="0"/>
                        <a:t> charges</a:t>
                      </a:r>
                      <a:endParaRPr lang="en-US" sz="3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</a:t>
                      </a:r>
                      <a:endParaRPr lang="en-US" sz="3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9</a:t>
                      </a:r>
                      <a:endParaRPr lang="en-US" sz="3200" dirty="0"/>
                    </a:p>
                  </a:txBody>
                  <a:tcPr marL="68580" marR="68580"/>
                </a:tc>
              </a:tr>
              <a:tr h="64371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Cost</a:t>
                      </a:r>
                      <a:r>
                        <a:rPr lang="en-US" sz="3200" baseline="0" dirty="0" smtClean="0"/>
                        <a:t> e</a:t>
                      </a:r>
                      <a:r>
                        <a:rPr lang="en-US" sz="3200" dirty="0" smtClean="0"/>
                        <a:t>xpenses</a:t>
                      </a:r>
                      <a:endParaRPr lang="en-US" sz="3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</a:t>
                      </a:r>
                      <a:endParaRPr lang="en-US" sz="3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6</a:t>
                      </a:r>
                      <a:endParaRPr lang="en-US" sz="3200" dirty="0"/>
                    </a:p>
                  </a:txBody>
                  <a:tcPr marL="68580" marR="68580"/>
                </a:tc>
              </a:tr>
              <a:tr h="643711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TOTAL</a:t>
                      </a:r>
                      <a:endParaRPr lang="en-US" sz="32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51</a:t>
                      </a:r>
                      <a:endParaRPr lang="en-US" sz="32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100%</a:t>
                      </a:r>
                      <a:endParaRPr lang="en-US" sz="3200" b="1" dirty="0"/>
                    </a:p>
                  </a:txBody>
                  <a:tcPr marL="68580" marR="6858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471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417638"/>
          </a:xfrm>
          <a:solidFill>
            <a:schemeClr val="tx1"/>
          </a:solidFill>
        </p:spPr>
        <p:txBody>
          <a:bodyPr/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</a:rPr>
              <a:t>	</a:t>
            </a:r>
            <a:r>
              <a:rPr lang="en-US" sz="3600" b="1" dirty="0" smtClean="0">
                <a:solidFill>
                  <a:schemeClr val="bg1"/>
                </a:solidFill>
              </a:rPr>
              <a:t>What went wrong????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132" y="1600200"/>
            <a:ext cx="7958667" cy="45259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/>
              <a:t>L</a:t>
            </a:r>
            <a:r>
              <a:rPr lang="en-US" dirty="0" smtClean="0"/>
              <a:t>eadership</a:t>
            </a:r>
          </a:p>
          <a:p>
            <a:pPr marL="514350" indent="-514350">
              <a:buAutoNum type="arabicPeriod"/>
            </a:pPr>
            <a:r>
              <a:rPr lang="en-US" dirty="0"/>
              <a:t>P</a:t>
            </a:r>
            <a:r>
              <a:rPr lang="en-US" dirty="0" smtClean="0"/>
              <a:t>rocedures</a:t>
            </a:r>
          </a:p>
          <a:p>
            <a:pPr marL="514350" indent="-514350">
              <a:buAutoNum type="arabicPeriod"/>
            </a:pPr>
            <a:r>
              <a:rPr lang="en-US" dirty="0" smtClean="0"/>
              <a:t>Controls</a:t>
            </a:r>
          </a:p>
          <a:p>
            <a:pPr marL="514350" indent="-514350">
              <a:buAutoNum type="arabicPeriod"/>
            </a:pPr>
            <a:r>
              <a:rPr lang="en-US" dirty="0"/>
              <a:t>O</a:t>
            </a:r>
            <a:r>
              <a:rPr lang="en-US" dirty="0" smtClean="0"/>
              <a:t>rganizational culture</a:t>
            </a:r>
          </a:p>
          <a:p>
            <a:pPr marL="514350" indent="-514350">
              <a:buAutoNum type="arabicPeriod"/>
            </a:pPr>
            <a:r>
              <a:rPr lang="en-US" dirty="0"/>
              <a:t>I</a:t>
            </a:r>
            <a:r>
              <a:rPr lang="en-US" dirty="0" smtClean="0"/>
              <a:t>ntegrity policy</a:t>
            </a:r>
          </a:p>
          <a:p>
            <a:pPr marL="514350" indent="-514350">
              <a:buAutoNum type="arabicPeriod"/>
            </a:pPr>
            <a:endParaRPr lang="en-US" dirty="0" smtClean="0"/>
          </a:p>
        </p:txBody>
      </p:sp>
      <p:pic>
        <p:nvPicPr>
          <p:cNvPr id="4" name="Afbeelding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070" r="39088" b="81588"/>
          <a:stretch/>
        </p:blipFill>
        <p:spPr>
          <a:xfrm>
            <a:off x="7230532" y="1"/>
            <a:ext cx="1913467" cy="1417638"/>
          </a:xfrm>
          <a:prstGeom prst="rect">
            <a:avLst/>
          </a:prstGeom>
        </p:spPr>
      </p:pic>
      <p:pic>
        <p:nvPicPr>
          <p:cNvPr id="5" name="Picture 4" descr="Unknow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783" y="38481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50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417638"/>
          </a:xfrm>
          <a:solidFill>
            <a:schemeClr val="tx1"/>
          </a:solidFill>
        </p:spPr>
        <p:txBody>
          <a:bodyPr/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</a:rPr>
              <a:t>	</a:t>
            </a:r>
            <a:r>
              <a:rPr lang="en-US" sz="3600" b="1" dirty="0" smtClean="0">
                <a:solidFill>
                  <a:schemeClr val="bg1"/>
                </a:solidFill>
              </a:rPr>
              <a:t>1. Leadership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132" y="1600200"/>
            <a:ext cx="7958667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u="sng" dirty="0" smtClean="0"/>
              <a:t>Type 1:</a:t>
            </a:r>
            <a:endParaRPr lang="en-US" u="sng" dirty="0"/>
          </a:p>
          <a:p>
            <a:r>
              <a:rPr lang="en-US" dirty="0" smtClean="0"/>
              <a:t>Leader is perpetrator (53%)</a:t>
            </a:r>
            <a:endParaRPr lang="en-US" dirty="0"/>
          </a:p>
          <a:p>
            <a:r>
              <a:rPr lang="en-US" dirty="0" smtClean="0"/>
              <a:t>Leader is initiator</a:t>
            </a:r>
            <a:endParaRPr lang="en-US" dirty="0"/>
          </a:p>
          <a:p>
            <a:r>
              <a:rPr lang="en-US" dirty="0" smtClean="0"/>
              <a:t>Dominant personality </a:t>
            </a:r>
            <a:endParaRPr lang="en-US" i="1" dirty="0"/>
          </a:p>
          <a:p>
            <a:r>
              <a:rPr lang="en-US" dirty="0" smtClean="0"/>
              <a:t>Directive performance</a:t>
            </a:r>
          </a:p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r>
              <a:rPr lang="en-US" u="sng" dirty="0" smtClean="0"/>
              <a:t>Type 2:</a:t>
            </a:r>
            <a:endParaRPr lang="en-US" dirty="0" smtClean="0"/>
          </a:p>
          <a:p>
            <a:r>
              <a:rPr lang="en-US" dirty="0" smtClean="0"/>
              <a:t>Leader is not acting</a:t>
            </a:r>
          </a:p>
          <a:p>
            <a:r>
              <a:rPr lang="en-US" dirty="0" smtClean="0"/>
              <a:t>Weak</a:t>
            </a:r>
          </a:p>
          <a:p>
            <a:r>
              <a:rPr lang="en-US" dirty="0" smtClean="0"/>
              <a:t>No repercussions on integrity issues</a:t>
            </a:r>
          </a:p>
        </p:txBody>
      </p:sp>
      <p:pic>
        <p:nvPicPr>
          <p:cNvPr id="4" name="Afbeelding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070" r="39088" b="81588"/>
          <a:stretch/>
        </p:blipFill>
        <p:spPr>
          <a:xfrm>
            <a:off x="7230532" y="1"/>
            <a:ext cx="1913467" cy="1417638"/>
          </a:xfrm>
          <a:prstGeom prst="rect">
            <a:avLst/>
          </a:prstGeom>
        </p:spPr>
      </p:pic>
      <p:pic>
        <p:nvPicPr>
          <p:cNvPr id="5" name="Picture 4" descr="Unknown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06083"/>
            <a:ext cx="2971800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50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4044</TotalTime>
  <Words>369</Words>
  <Application>Microsoft Office PowerPoint</Application>
  <PresentationFormat>Diavoorstelling (4:3)</PresentationFormat>
  <Paragraphs>153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2" baseType="lpstr">
      <vt:lpstr>Arial</vt:lpstr>
      <vt:lpstr>Calibri</vt:lpstr>
      <vt:lpstr>Mangal</vt:lpstr>
      <vt:lpstr>Office Theme</vt:lpstr>
      <vt:lpstr>Public fraud and corruption in the Dutch Caribbean</vt:lpstr>
      <vt:lpstr>     Public fraud and corruption</vt:lpstr>
      <vt:lpstr>     Bla, bla, bla, bla, bla…….</vt:lpstr>
      <vt:lpstr>      What is known?</vt:lpstr>
      <vt:lpstr>    Studied cases</vt:lpstr>
      <vt:lpstr> </vt:lpstr>
      <vt:lpstr> </vt:lpstr>
      <vt:lpstr> What went wrong????</vt:lpstr>
      <vt:lpstr> 1. Leadership</vt:lpstr>
      <vt:lpstr> 2. Procedures</vt:lpstr>
      <vt:lpstr>    3. Control</vt:lpstr>
      <vt:lpstr> 4. Organisational culture</vt:lpstr>
      <vt:lpstr> 5. Integrity policy</vt:lpstr>
      <vt:lpstr>PowerPoint-presentatie</vt:lpstr>
      <vt:lpstr>    Individual characteristics</vt:lpstr>
      <vt:lpstr>     Motives</vt:lpstr>
      <vt:lpstr>  Accountability</vt:lpstr>
      <vt:lpstr>Direction</vt:lpstr>
    </vt:vector>
  </TitlesOfParts>
  <Company>SRA-Caribbean NV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Nelly Schotborgh</dc:creator>
  <cp:lastModifiedBy>Armand Hessels</cp:lastModifiedBy>
  <cp:revision>133</cp:revision>
  <cp:lastPrinted>2015-01-26T22:49:53Z</cp:lastPrinted>
  <dcterms:created xsi:type="dcterms:W3CDTF">2015-01-18T18:41:45Z</dcterms:created>
  <dcterms:modified xsi:type="dcterms:W3CDTF">2017-09-10T02:43:31Z</dcterms:modified>
</cp:coreProperties>
</file>