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325" r:id="rId3"/>
    <p:sldId id="309" r:id="rId4"/>
    <p:sldId id="303" r:id="rId5"/>
    <p:sldId id="305" r:id="rId6"/>
    <p:sldId id="314" r:id="rId7"/>
    <p:sldId id="310" r:id="rId8"/>
    <p:sldId id="302" r:id="rId9"/>
    <p:sldId id="311" r:id="rId10"/>
    <p:sldId id="312" r:id="rId11"/>
    <p:sldId id="315" r:id="rId12"/>
    <p:sldId id="313" r:id="rId13"/>
    <p:sldId id="317" r:id="rId14"/>
    <p:sldId id="286" r:id="rId15"/>
    <p:sldId id="318" r:id="rId16"/>
    <p:sldId id="320" r:id="rId17"/>
    <p:sldId id="324" r:id="rId18"/>
    <p:sldId id="321" r:id="rId19"/>
    <p:sldId id="323" r:id="rId20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40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65"/>
  </p:normalViewPr>
  <p:slideViewPr>
    <p:cSldViewPr snapToGrid="0" snapToObjects="1">
      <p:cViewPr varScale="1">
        <p:scale>
          <a:sx n="107" d="100"/>
          <a:sy n="107" d="100"/>
        </p:scale>
        <p:origin x="176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107CED-B698-1A49-811A-2C40BD9A7CD3}" type="datetimeFigureOut">
              <a:rPr lang="en-US" smtClean="0"/>
              <a:t>9/13/17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3CF620-41DE-314C-BE02-CE4547642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81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4A524-FC09-F840-AE36-92BDCAB269B9}" type="datetimeFigureOut">
              <a:rPr lang="nl-NL" smtClean="0"/>
              <a:t>13-09-17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C5AE5-F327-6E4B-9115-4514550DB4D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4841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4A524-FC09-F840-AE36-92BDCAB269B9}" type="datetimeFigureOut">
              <a:rPr lang="nl-NL" smtClean="0"/>
              <a:t>13-09-17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C5AE5-F327-6E4B-9115-4514550DB4D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0819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4A524-FC09-F840-AE36-92BDCAB269B9}" type="datetimeFigureOut">
              <a:rPr lang="nl-NL" smtClean="0"/>
              <a:t>13-09-17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C5AE5-F327-6E4B-9115-4514550DB4D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6244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4A524-FC09-F840-AE36-92BDCAB269B9}" type="datetimeFigureOut">
              <a:rPr lang="nl-NL" smtClean="0"/>
              <a:t>13-09-17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C5AE5-F327-6E4B-9115-4514550DB4D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1995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4A524-FC09-F840-AE36-92BDCAB269B9}" type="datetimeFigureOut">
              <a:rPr lang="nl-NL" smtClean="0"/>
              <a:t>13-09-17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C5AE5-F327-6E4B-9115-4514550DB4D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0153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4A524-FC09-F840-AE36-92BDCAB269B9}" type="datetimeFigureOut">
              <a:rPr lang="nl-NL" smtClean="0"/>
              <a:t>13-09-17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C5AE5-F327-6E4B-9115-4514550DB4D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2285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4A524-FC09-F840-AE36-92BDCAB269B9}" type="datetimeFigureOut">
              <a:rPr lang="nl-NL" smtClean="0"/>
              <a:t>13-09-17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C5AE5-F327-6E4B-9115-4514550DB4D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26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4A524-FC09-F840-AE36-92BDCAB269B9}" type="datetimeFigureOut">
              <a:rPr lang="nl-NL" smtClean="0"/>
              <a:t>13-09-17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C5AE5-F327-6E4B-9115-4514550DB4D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8332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4A524-FC09-F840-AE36-92BDCAB269B9}" type="datetimeFigureOut">
              <a:rPr lang="nl-NL" smtClean="0"/>
              <a:t>13-09-17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C5AE5-F327-6E4B-9115-4514550DB4D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4944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4A524-FC09-F840-AE36-92BDCAB269B9}" type="datetimeFigureOut">
              <a:rPr lang="nl-NL" smtClean="0"/>
              <a:t>13-09-17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C5AE5-F327-6E4B-9115-4514550DB4D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0836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4A524-FC09-F840-AE36-92BDCAB269B9}" type="datetimeFigureOut">
              <a:rPr lang="nl-NL" smtClean="0"/>
              <a:t>13-09-17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C5AE5-F327-6E4B-9115-4514550DB4D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6630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4A524-FC09-F840-AE36-92BDCAB269B9}" type="datetimeFigureOut">
              <a:rPr lang="nl-NL" smtClean="0"/>
              <a:t>13-09-17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C5AE5-F327-6E4B-9115-4514550DB4D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0927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8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hyperlink" Target="http://www.facebook.com/KorsouTransparente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hyperlink" Target="http://www.corruptionwatch.org.za/cw-youth-campaign-my-hands-are-clean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orruptionwatch.org.za/" TargetMode="External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-9937"/>
            <a:ext cx="9144000" cy="1470025"/>
          </a:xfrm>
        </p:spPr>
        <p:txBody>
          <a:bodyPr/>
          <a:lstStyle/>
          <a:p>
            <a:r>
              <a:rPr lang="nl-NL" dirty="0" err="1" smtClean="0"/>
              <a:t>Corruption</a:t>
            </a:r>
            <a:r>
              <a:rPr lang="nl-NL" dirty="0" smtClean="0"/>
              <a:t> Awareness </a:t>
            </a:r>
            <a:r>
              <a:rPr lang="nl-NL" dirty="0" err="1" smtClean="0"/>
              <a:t>Campaign</a:t>
            </a:r>
            <a:endParaRPr lang="nl-NL" dirty="0"/>
          </a:p>
        </p:txBody>
      </p:sp>
      <p:pic>
        <p:nvPicPr>
          <p:cNvPr id="4" name="Afbeelding 3" descr="logo-fundashon-korsow-transparen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1" y="1341149"/>
            <a:ext cx="7742277" cy="536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90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5600"/>
            <a:ext cx="4149088" cy="2779486"/>
          </a:xfrm>
          <a:prstGeom prst="rect">
            <a:avLst/>
          </a:prstGeom>
        </p:spPr>
      </p:pic>
      <p:pic>
        <p:nvPicPr>
          <p:cNvPr id="6" name="Content Placeholder 3" descr="Screen Shot 2016-12-08 at 9.50.2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8" b="14258"/>
          <a:stretch>
            <a:fillRect/>
          </a:stretch>
        </p:blipFill>
        <p:spPr>
          <a:xfrm>
            <a:off x="4362844" y="2344125"/>
            <a:ext cx="4781156" cy="3084250"/>
          </a:xfrm>
          <a:prstGeom prst="rect">
            <a:avLst/>
          </a:prstGeom>
        </p:spPr>
      </p:pic>
      <p:pic>
        <p:nvPicPr>
          <p:cNvPr id="7" name="Afbeelding 5"/>
          <p:cNvPicPr>
            <a:picLocks noChangeAspect="1"/>
          </p:cNvPicPr>
          <p:nvPr/>
        </p:nvPicPr>
        <p:blipFill rotWithShape="1">
          <a:blip r:embed="rId4"/>
          <a:srcRect l="18465" t="25150" r="20266" b="26484"/>
          <a:stretch/>
        </p:blipFill>
        <p:spPr>
          <a:xfrm>
            <a:off x="161281" y="3225270"/>
            <a:ext cx="1911927" cy="13219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88924" y="225633"/>
            <a:ext cx="1911927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Event</a:t>
            </a:r>
          </a:p>
          <a:p>
            <a:r>
              <a:rPr lang="en-US" sz="2800" dirty="0" err="1" smtClean="0"/>
              <a:t>Integriy</a:t>
            </a:r>
            <a:r>
              <a:rPr lang="en-US" sz="2800" dirty="0" smtClean="0"/>
              <a:t> test</a:t>
            </a:r>
          </a:p>
          <a:p>
            <a:r>
              <a:rPr lang="en-US" sz="2800" dirty="0" smtClean="0"/>
              <a:t>Lie detector</a:t>
            </a:r>
          </a:p>
          <a:p>
            <a:endParaRPr lang="en-US" sz="4000" dirty="0" smtClean="0"/>
          </a:p>
          <a:p>
            <a:endParaRPr lang="en-US" sz="4000" dirty="0" smtClean="0"/>
          </a:p>
          <a:p>
            <a:endParaRPr lang="en-US" sz="4000" dirty="0"/>
          </a:p>
          <a:p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44" y="4637414"/>
            <a:ext cx="2956956" cy="203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66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49538" cy="3587052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82770" y="6341964"/>
            <a:ext cx="8037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err="1" smtClean="0"/>
              <a:t>Students</a:t>
            </a:r>
            <a:r>
              <a:rPr lang="nl-NL" dirty="0" smtClean="0"/>
              <a:t> </a:t>
            </a:r>
            <a:r>
              <a:rPr lang="nl-NL" dirty="0" err="1"/>
              <a:t>took</a:t>
            </a:r>
            <a:r>
              <a:rPr lang="nl-NL" dirty="0"/>
              <a:t> the </a:t>
            </a:r>
            <a:r>
              <a:rPr lang="nl-NL" dirty="0" err="1"/>
              <a:t>bribe</a:t>
            </a:r>
            <a:r>
              <a:rPr lang="nl-NL" dirty="0"/>
              <a:t> detector test,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pledged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not</a:t>
            </a:r>
            <a:r>
              <a:rPr lang="nl-NL" dirty="0"/>
              <a:t> get </a:t>
            </a:r>
            <a:r>
              <a:rPr lang="nl-NL" dirty="0" err="1"/>
              <a:t>involved</a:t>
            </a:r>
            <a:r>
              <a:rPr lang="nl-NL" dirty="0"/>
              <a:t> in </a:t>
            </a:r>
            <a:r>
              <a:rPr lang="nl-NL" dirty="0" err="1"/>
              <a:t>corruption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/>
          <a:srcRect l="18465" t="25150" r="20266" b="26484"/>
          <a:stretch/>
        </p:blipFill>
        <p:spPr>
          <a:xfrm>
            <a:off x="7778336" y="106878"/>
            <a:ext cx="1365664" cy="944259"/>
          </a:xfrm>
          <a:prstGeom prst="rect">
            <a:avLst/>
          </a:prstGeom>
        </p:spPr>
      </p:pic>
      <p:pic>
        <p:nvPicPr>
          <p:cNvPr id="7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0738" y="2316725"/>
            <a:ext cx="5023262" cy="33602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88" y="2981743"/>
            <a:ext cx="3249448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09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Integrity test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634" y="1417638"/>
            <a:ext cx="4334494" cy="2918433"/>
          </a:xfrm>
        </p:spPr>
      </p:pic>
      <p:pic>
        <p:nvPicPr>
          <p:cNvPr id="5" name="Afbeelding 3" descr="logo-fundashon-korsow-transparen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460" y="92076"/>
            <a:ext cx="1306285" cy="9529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439"/>
            <a:ext cx="9144000" cy="58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3" y="0"/>
            <a:ext cx="4283309" cy="252944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4082"/>
            <a:ext cx="4667003" cy="40539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670" y="-18708"/>
            <a:ext cx="4752329" cy="29230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75" y="3440220"/>
            <a:ext cx="4422879" cy="272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74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#</a:t>
            </a:r>
            <a:r>
              <a:rPr lang="en-US" sz="2800" dirty="0" err="1" smtClean="0"/>
              <a:t>Mi</a:t>
            </a:r>
            <a:r>
              <a:rPr lang="en-US" sz="2800" dirty="0" smtClean="0"/>
              <a:t> </a:t>
            </a:r>
            <a:r>
              <a:rPr lang="en-US" sz="2800" dirty="0" err="1" smtClean="0"/>
              <a:t>Mannan</a:t>
            </a:r>
            <a:r>
              <a:rPr lang="en-US" sz="2800" dirty="0" smtClean="0"/>
              <a:t> ta </a:t>
            </a:r>
            <a:r>
              <a:rPr lang="en-US" sz="2800" dirty="0" err="1" smtClean="0"/>
              <a:t>Limpi</a:t>
            </a:r>
            <a:r>
              <a:rPr lang="en-US" sz="2800" dirty="0" smtClean="0"/>
              <a:t>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Raise </a:t>
            </a:r>
            <a:r>
              <a:rPr lang="en-US" sz="2800" dirty="0"/>
              <a:t>your hand against </a:t>
            </a:r>
            <a:r>
              <a:rPr lang="en-US" sz="2800" dirty="0"/>
              <a:t>corruption</a:t>
            </a:r>
            <a:br>
              <a:rPr lang="en-US" sz="2800" dirty="0"/>
            </a:br>
            <a:r>
              <a:rPr lang="en-US" sz="2200" dirty="0"/>
              <a:t>Nominate your friends to raise their hands, too, and join our movement!</a:t>
            </a:r>
            <a:br>
              <a:rPr lang="en-US" sz="2200" dirty="0"/>
            </a:br>
            <a:endParaRPr lang="nl-NL" sz="2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301" y="3775199"/>
            <a:ext cx="2806618" cy="197331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301" y="1136328"/>
            <a:ext cx="2514600" cy="2489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394" y="1136328"/>
            <a:ext cx="3099460" cy="2400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413" y="3553029"/>
            <a:ext cx="4957454" cy="330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5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71" y="1417638"/>
            <a:ext cx="4525963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259" y="581891"/>
            <a:ext cx="2527300" cy="226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544" y="3885519"/>
            <a:ext cx="24638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filmpje eugene K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0863" y="1600200"/>
            <a:ext cx="8042275" cy="4525963"/>
          </a:xfrm>
        </p:spPr>
      </p:pic>
    </p:spTree>
    <p:extLst>
      <p:ext uri="{BB962C8B-B14F-4D97-AF65-F5344CB8AC3E}">
        <p14:creationId xmlns:p14="http://schemas.microsoft.com/office/powerpoint/2010/main" val="20935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33" y="0"/>
            <a:ext cx="4216478" cy="318258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78" y="0"/>
            <a:ext cx="4237489" cy="31825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34" y="3457224"/>
            <a:ext cx="4216478" cy="3400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78061"/>
            <a:ext cx="4429496" cy="29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6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246" y="-2186057"/>
            <a:ext cx="4693754" cy="411243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4399"/>
            <a:ext cx="4450244" cy="35919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245" y="1805050"/>
            <a:ext cx="4693755" cy="24312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28852"/>
            <a:ext cx="4450244" cy="29688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245" y="4236324"/>
            <a:ext cx="4693755" cy="246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7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Slideshow KT video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1813" y="1600200"/>
            <a:ext cx="8081962" cy="4525963"/>
          </a:xfrm>
        </p:spPr>
      </p:pic>
    </p:spTree>
    <p:extLst>
      <p:ext uri="{BB962C8B-B14F-4D97-AF65-F5344CB8AC3E}">
        <p14:creationId xmlns:p14="http://schemas.microsoft.com/office/powerpoint/2010/main" val="197931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Slideshow KT video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1813" y="1600200"/>
            <a:ext cx="8081962" cy="4525963"/>
          </a:xfrm>
        </p:spPr>
      </p:pic>
    </p:spTree>
    <p:extLst>
      <p:ext uri="{BB962C8B-B14F-4D97-AF65-F5344CB8AC3E}">
        <p14:creationId xmlns:p14="http://schemas.microsoft.com/office/powerpoint/2010/main" val="111381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The start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5892575" cy="4525963"/>
          </a:xfrm>
        </p:spPr>
        <p:txBody>
          <a:bodyPr>
            <a:normAutofit lnSpcReduction="10000"/>
          </a:bodyPr>
          <a:lstStyle/>
          <a:p>
            <a:r>
              <a:rPr lang="nl-NL" dirty="0" err="1" smtClean="0"/>
              <a:t>Transparency</a:t>
            </a:r>
            <a:r>
              <a:rPr lang="nl-NL" dirty="0" smtClean="0"/>
              <a:t> International </a:t>
            </a:r>
            <a:r>
              <a:rPr lang="nl-NL" dirty="0" smtClean="0"/>
              <a:t>Report 2013</a:t>
            </a:r>
            <a:endParaRPr lang="nl-NL" dirty="0" smtClean="0"/>
          </a:p>
          <a:p>
            <a:r>
              <a:rPr lang="nl-NL" dirty="0" smtClean="0"/>
              <a:t>Ronde tafel gesprekken</a:t>
            </a:r>
          </a:p>
          <a:p>
            <a:r>
              <a:rPr lang="nl-NL" dirty="0" smtClean="0"/>
              <a:t>Establishment of</a:t>
            </a:r>
            <a:r>
              <a:rPr lang="nl-NL" dirty="0" smtClean="0"/>
              <a:t> </a:t>
            </a:r>
            <a:r>
              <a:rPr lang="nl-NL" dirty="0" err="1" smtClean="0"/>
              <a:t>Korsou</a:t>
            </a:r>
            <a:r>
              <a:rPr lang="nl-NL" dirty="0" smtClean="0"/>
              <a:t> </a:t>
            </a:r>
            <a:r>
              <a:rPr lang="nl-NL" dirty="0" err="1" smtClean="0"/>
              <a:t>Transparente</a:t>
            </a:r>
            <a:endParaRPr lang="nl-NL" dirty="0" smtClean="0"/>
          </a:p>
          <a:p>
            <a:r>
              <a:rPr lang="nl-NL" dirty="0" err="1" smtClean="0"/>
              <a:t>Aim</a:t>
            </a:r>
            <a:r>
              <a:rPr lang="nl-NL" dirty="0" smtClean="0"/>
              <a:t>: follow-up of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recommodations</a:t>
            </a:r>
            <a:endParaRPr lang="nl-NL" dirty="0" smtClean="0"/>
          </a:p>
          <a:p>
            <a:r>
              <a:rPr lang="nl-NL" dirty="0"/>
              <a:t>Awareness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population</a:t>
            </a:r>
            <a:r>
              <a:rPr lang="nl-NL" dirty="0"/>
              <a:t> is </a:t>
            </a:r>
            <a:r>
              <a:rPr lang="nl-NL" dirty="0" err="1"/>
              <a:t>an</a:t>
            </a:r>
            <a:r>
              <a:rPr lang="nl-NL" dirty="0"/>
              <a:t> important </a:t>
            </a:r>
            <a:r>
              <a:rPr lang="nl-NL" dirty="0" err="1"/>
              <a:t>condition</a:t>
            </a:r>
            <a:r>
              <a:rPr lang="nl-NL" dirty="0"/>
              <a:t>  </a:t>
            </a:r>
          </a:p>
          <a:p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9775" y="2904121"/>
            <a:ext cx="2701524" cy="382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09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Screen Shot 2016-12-08 at 13.09.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39" y="797132"/>
            <a:ext cx="6183438" cy="3451776"/>
          </a:xfrm>
          <a:prstGeom prst="rect">
            <a:avLst/>
          </a:prstGeom>
        </p:spPr>
      </p:pic>
      <p:pic>
        <p:nvPicPr>
          <p:cNvPr id="5" name="Afbeelding 4" descr="Screen Shot 2016-12-08 at 13.09.3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841" y="2976711"/>
            <a:ext cx="2453924" cy="4334007"/>
          </a:xfrm>
          <a:prstGeom prst="rect">
            <a:avLst/>
          </a:prstGeom>
        </p:spPr>
      </p:pic>
      <p:pic>
        <p:nvPicPr>
          <p:cNvPr id="6" name="Afbeelding 5" descr="Screen Shot 2016-12-08 at 13.10.2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39" y="2976711"/>
            <a:ext cx="3676058" cy="4135565"/>
          </a:xfrm>
          <a:prstGeom prst="rect">
            <a:avLst/>
          </a:prstGeom>
        </p:spPr>
      </p:pic>
      <p:sp>
        <p:nvSpPr>
          <p:cNvPr id="7" name="Ovaal 6"/>
          <p:cNvSpPr/>
          <p:nvPr/>
        </p:nvSpPr>
        <p:spPr>
          <a:xfrm>
            <a:off x="5516163" y="6456145"/>
            <a:ext cx="1746124" cy="40185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al 7"/>
          <p:cNvSpPr/>
          <p:nvPr/>
        </p:nvSpPr>
        <p:spPr>
          <a:xfrm>
            <a:off x="5066403" y="5457552"/>
            <a:ext cx="2328166" cy="40185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0" name="Rechte verbindingslijn met pijl 9"/>
          <p:cNvCxnSpPr/>
          <p:nvPr/>
        </p:nvCxnSpPr>
        <p:spPr>
          <a:xfrm flipH="1">
            <a:off x="7394569" y="4775959"/>
            <a:ext cx="634954" cy="68159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met pijl 10"/>
          <p:cNvCxnSpPr/>
          <p:nvPr/>
        </p:nvCxnSpPr>
        <p:spPr>
          <a:xfrm flipH="1">
            <a:off x="7394570" y="6694796"/>
            <a:ext cx="740779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hoek 13"/>
          <p:cNvSpPr/>
          <p:nvPr/>
        </p:nvSpPr>
        <p:spPr>
          <a:xfrm>
            <a:off x="3730355" y="0"/>
            <a:ext cx="767236" cy="277826"/>
          </a:xfrm>
          <a:prstGeom prst="rect">
            <a:avLst/>
          </a:prstGeom>
          <a:solidFill>
            <a:srgbClr val="2A408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xtBox 1"/>
          <p:cNvSpPr txBox="1"/>
          <p:nvPr/>
        </p:nvSpPr>
        <p:spPr>
          <a:xfrm>
            <a:off x="1104404" y="277826"/>
            <a:ext cx="71251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hlinkClick r:id="rId5"/>
              </a:rPr>
              <a:t>www.facebook.com/KorsouTransparente</a:t>
            </a:r>
            <a:r>
              <a:rPr lang="nl-NL" dirty="0" smtClean="0"/>
              <a:t>.   </a:t>
            </a:r>
            <a:r>
              <a:rPr lang="nl-NL" sz="2400" dirty="0" smtClean="0"/>
              <a:t>1212 </a:t>
            </a:r>
            <a:r>
              <a:rPr lang="nl-NL" sz="2400" dirty="0" err="1" smtClean="0"/>
              <a:t>Followers</a:t>
            </a:r>
            <a:endParaRPr lang="nl-NL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17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4637"/>
            <a:ext cx="2523506" cy="1862921"/>
          </a:xfrm>
        </p:spPr>
        <p:txBody>
          <a:bodyPr>
            <a:noAutofit/>
          </a:bodyPr>
          <a:lstStyle/>
          <a:p>
            <a:pPr algn="l"/>
            <a:r>
              <a:rPr lang="nl-NL" sz="4000" smtClean="0"/>
              <a:t>“</a:t>
            </a:r>
            <a:r>
              <a:rPr lang="nl-NL" sz="4000" dirty="0" smtClean="0"/>
              <a:t>My Hands </a:t>
            </a:r>
            <a:r>
              <a:rPr lang="nl-NL" sz="4000" dirty="0"/>
              <a:t>A</a:t>
            </a:r>
            <a:r>
              <a:rPr lang="nl-NL" sz="4000" dirty="0" smtClean="0"/>
              <a:t>re Clean” </a:t>
            </a:r>
            <a:r>
              <a:rPr lang="nl-NL" sz="4000" dirty="0" err="1" smtClean="0"/>
              <a:t>campaign</a:t>
            </a:r>
            <a:endParaRPr lang="nl-NL" sz="4000" dirty="0"/>
          </a:p>
        </p:txBody>
      </p:sp>
      <p:pic>
        <p:nvPicPr>
          <p:cNvPr id="5" name="Afbeelding 4" descr="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921" y="0"/>
            <a:ext cx="5137079" cy="68580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/>
          <a:srcRect l="18465" t="25150" r="20266" b="26484"/>
          <a:stretch/>
        </p:blipFill>
        <p:spPr>
          <a:xfrm>
            <a:off x="295466" y="2268188"/>
            <a:ext cx="3481460" cy="14369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1" y="3835731"/>
            <a:ext cx="2737262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Non-governmental </a:t>
            </a:r>
            <a:r>
              <a:rPr lang="en-US" dirty="0" err="1"/>
              <a:t>organisation</a:t>
            </a:r>
            <a:r>
              <a:rPr lang="en-US" dirty="0"/>
              <a:t> which monitors incidents of corruption that involve public </a:t>
            </a:r>
            <a:r>
              <a:rPr lang="en-US" dirty="0" smtClean="0"/>
              <a:t>resources</a:t>
            </a:r>
          </a:p>
          <a:p>
            <a:endParaRPr lang="en-US" sz="2800" dirty="0" smtClean="0"/>
          </a:p>
          <a:p>
            <a:r>
              <a:rPr lang="en-US" sz="2800" dirty="0" smtClean="0"/>
              <a:t>Proven Concept</a:t>
            </a:r>
          </a:p>
          <a:p>
            <a:r>
              <a:rPr lang="en-US" dirty="0">
                <a:hlinkClick r:id="rId4"/>
              </a:rPr>
              <a:t>www.corruptionwatch.org.za/cw-youth-campaign-my-hands-are-clean/</a:t>
            </a:r>
            <a:endParaRPr lang="nl-NL" dirty="0"/>
          </a:p>
          <a:p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85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nl-NL" dirty="0" err="1" smtClean="0"/>
              <a:t>Collaboration</a:t>
            </a:r>
            <a:r>
              <a:rPr lang="nl-NL" dirty="0" smtClean="0"/>
              <a:t> FKT &amp; </a:t>
            </a:r>
            <a:r>
              <a:rPr lang="nl-NL" dirty="0" err="1" smtClean="0"/>
              <a:t>Corruption</a:t>
            </a:r>
            <a:r>
              <a:rPr lang="nl-NL" dirty="0" smtClean="0"/>
              <a:t> Watch SA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67900"/>
            <a:ext cx="8229600" cy="4525963"/>
          </a:xfrm>
        </p:spPr>
        <p:txBody>
          <a:bodyPr>
            <a:normAutofit/>
          </a:bodyPr>
          <a:lstStyle/>
          <a:p>
            <a:r>
              <a:rPr lang="en-GB" sz="2400" dirty="0" smtClean="0"/>
              <a:t>Skype sessions with their campaigning team</a:t>
            </a:r>
          </a:p>
          <a:p>
            <a:r>
              <a:rPr lang="en-GB" sz="2400" dirty="0" smtClean="0"/>
              <a:t>Shared knowledge, lessons learned and… ALL their </a:t>
            </a:r>
            <a:r>
              <a:rPr lang="en-GB" sz="2400" dirty="0" smtClean="0"/>
              <a:t>artwork</a:t>
            </a:r>
          </a:p>
          <a:p>
            <a:r>
              <a:rPr lang="nl-NL" sz="2400" dirty="0"/>
              <a:t>Be </a:t>
            </a:r>
            <a:r>
              <a:rPr lang="nl-NL" sz="2400" dirty="0" err="1"/>
              <a:t>inspired</a:t>
            </a:r>
            <a:r>
              <a:rPr lang="nl-NL" sz="2400" dirty="0"/>
              <a:t>: </a:t>
            </a:r>
            <a:r>
              <a:rPr lang="nl-NL" sz="2400" dirty="0">
                <a:hlinkClick r:id="rId2"/>
              </a:rPr>
              <a:t>http://www.corruptionwatch.org.za/</a:t>
            </a:r>
            <a:endParaRPr lang="nl-NL" sz="2400" dirty="0"/>
          </a:p>
          <a:p>
            <a:endParaRPr lang="en-GB" sz="2000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599" y="3098618"/>
            <a:ext cx="9189599" cy="375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44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dirty="0" smtClean="0"/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dirty="0"/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/>
              <a:t>Social Media Activation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dirty="0"/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/>
              <a:t>Event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dirty="0"/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/>
              <a:t>Song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dirty="0"/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dirty="0"/>
          </a:p>
        </p:txBody>
      </p:sp>
      <p:pic>
        <p:nvPicPr>
          <p:cNvPr id="4" name="Afbeelding 3" descr="logo-fundashon-korsow-transparen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460" y="92076"/>
            <a:ext cx="1306285" cy="1142958"/>
          </a:xfrm>
          <a:prstGeom prst="rect">
            <a:avLst/>
          </a:prstGeom>
        </p:spPr>
      </p:pic>
      <p:pic>
        <p:nvPicPr>
          <p:cNvPr id="5" name="Afbeelding 5"/>
          <p:cNvPicPr>
            <a:picLocks noChangeAspect="1"/>
          </p:cNvPicPr>
          <p:nvPr/>
        </p:nvPicPr>
        <p:blipFill rotWithShape="1">
          <a:blip r:embed="rId3"/>
          <a:srcRect l="18465" t="25150" r="20266" b="26484"/>
          <a:stretch/>
        </p:blipFill>
        <p:spPr>
          <a:xfrm>
            <a:off x="166255" y="17814"/>
            <a:ext cx="1911927" cy="132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17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262" y="0"/>
            <a:ext cx="8235538" cy="1417638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/>
              <a:t>Social Media Activation</a:t>
            </a:r>
            <a:br>
              <a:rPr lang="en-US" sz="2400" b="1" dirty="0" smtClean="0"/>
            </a:br>
            <a:r>
              <a:rPr lang="en-US" sz="2400" dirty="0" err="1" smtClean="0"/>
              <a:t>Twibbon</a:t>
            </a:r>
            <a:r>
              <a:rPr lang="en-US" sz="2400" dirty="0" smtClean="0"/>
              <a:t> Campaign</a:t>
            </a:r>
            <a:endParaRPr lang="en-US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623" y="2425700"/>
            <a:ext cx="6032500" cy="44323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473" y="230105"/>
            <a:ext cx="5569527" cy="211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72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254" y="1045028"/>
            <a:ext cx="4633491" cy="4525963"/>
          </a:xfrm>
        </p:spPr>
      </p:pic>
    </p:spTree>
    <p:extLst>
      <p:ext uri="{BB962C8B-B14F-4D97-AF65-F5344CB8AC3E}">
        <p14:creationId xmlns:p14="http://schemas.microsoft.com/office/powerpoint/2010/main" val="104669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1766</TotalTime>
  <Words>121</Words>
  <Application>Microsoft Macintosh PowerPoint</Application>
  <PresentationFormat>On-screen Show (4:3)</PresentationFormat>
  <Paragraphs>34</Paragraphs>
  <Slides>19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Calibri</vt:lpstr>
      <vt:lpstr>Arial</vt:lpstr>
      <vt:lpstr>Office-thema</vt:lpstr>
      <vt:lpstr>Corruption Awareness Campaign</vt:lpstr>
      <vt:lpstr>PowerPoint Presentation</vt:lpstr>
      <vt:lpstr>The start</vt:lpstr>
      <vt:lpstr>PowerPoint Presentation</vt:lpstr>
      <vt:lpstr>“My Hands Are Clean” campaign</vt:lpstr>
      <vt:lpstr>Collaboration FKT &amp; Corruption Watch SA</vt:lpstr>
      <vt:lpstr>Concept</vt:lpstr>
      <vt:lpstr>Social Media Activation Twibbon Campaign</vt:lpstr>
      <vt:lpstr>PowerPoint Presentation</vt:lpstr>
      <vt:lpstr>PowerPoint Presentation</vt:lpstr>
      <vt:lpstr>PowerPoint Presentation</vt:lpstr>
      <vt:lpstr>Integrity test </vt:lpstr>
      <vt:lpstr>PowerPoint Presentation</vt:lpstr>
      <vt:lpstr>#Mi Mannan ta Limpi  Raise your hand against corruption Nominate your friends to raise their hands, too, and join our movement!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Hands Are Clean Campaign</dc:title>
  <dc:creator>Renske Pin</dc:creator>
  <cp:lastModifiedBy>Nelly Schotborgh</cp:lastModifiedBy>
  <cp:revision>58</cp:revision>
  <dcterms:created xsi:type="dcterms:W3CDTF">2016-11-28T15:02:58Z</dcterms:created>
  <dcterms:modified xsi:type="dcterms:W3CDTF">2017-09-13T16:47:41Z</dcterms:modified>
</cp:coreProperties>
</file>