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76" r:id="rId4"/>
    <p:sldId id="257" r:id="rId5"/>
    <p:sldId id="287" r:id="rId6"/>
    <p:sldId id="258" r:id="rId7"/>
    <p:sldId id="259" r:id="rId8"/>
    <p:sldId id="260" r:id="rId9"/>
    <p:sldId id="274" r:id="rId10"/>
    <p:sldId id="272" r:id="rId11"/>
    <p:sldId id="278" r:id="rId12"/>
    <p:sldId id="284" r:id="rId13"/>
    <p:sldId id="280" r:id="rId14"/>
    <p:sldId id="285" r:id="rId15"/>
    <p:sldId id="286" r:id="rId16"/>
    <p:sldId id="264" r:id="rId17"/>
    <p:sldId id="277" r:id="rId18"/>
    <p:sldId id="270" r:id="rId19"/>
    <p:sldId id="28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678"/>
    <a:srgbClr val="D88D75"/>
    <a:srgbClr val="E3E7EC"/>
    <a:srgbClr val="716FA5"/>
    <a:srgbClr val="EFF3F6"/>
    <a:srgbClr val="E7EBF0"/>
    <a:srgbClr val="C0C3CA"/>
    <a:srgbClr val="696869"/>
    <a:srgbClr val="965736"/>
    <a:srgbClr val="03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82"/>
  </p:normalViewPr>
  <p:slideViewPr>
    <p:cSldViewPr snapToGrid="0" snapToObjects="1">
      <p:cViewPr varScale="1">
        <p:scale>
          <a:sx n="84" d="100"/>
          <a:sy n="84" d="100"/>
        </p:scale>
        <p:origin x="77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28B02-EC20-7B4D-8773-D518CE8751AD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A5A5C-FE49-984C-86D7-5F6804CCF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14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5A5C-FE49-984C-86D7-5F6804CCFFE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89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2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2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0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2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4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3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5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7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9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5470-2CF8-5548-BDAE-82B45517C8A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7160-E0F1-1E4B-8D03-81C766D529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8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4"/>
          <a:stretch/>
        </p:blipFill>
        <p:spPr>
          <a:xfrm>
            <a:off x="1" y="1"/>
            <a:ext cx="11745686" cy="712082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70814" y="1"/>
            <a:ext cx="6221186" cy="832756"/>
          </a:xfrm>
          <a:prstGeom prst="rect">
            <a:avLst/>
          </a:prstGeom>
          <a:solidFill>
            <a:srgbClr val="224666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8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12" y="365125"/>
            <a:ext cx="11256264" cy="851027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FINANCING BAD GOVERNANCE-1 (BEFORE </a:t>
            </a:r>
            <a:r>
              <a:rPr lang="nl-NL" b="1" dirty="0" err="1" smtClean="0">
                <a:solidFill>
                  <a:srgbClr val="7030A0"/>
                </a:solidFill>
              </a:rPr>
              <a:t>CAft</a:t>
            </a:r>
            <a:r>
              <a:rPr lang="nl-NL" b="1" dirty="0" smtClean="0">
                <a:solidFill>
                  <a:srgbClr val="7030A0"/>
                </a:solidFill>
              </a:rPr>
              <a:t>)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6172200" y="1417320"/>
            <a:ext cx="5635752" cy="52486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Political</a:t>
            </a:r>
            <a:r>
              <a:rPr lang="nl-NL" sz="2000" b="1" dirty="0" smtClean="0"/>
              <a:t> patronage</a:t>
            </a:r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Personnel</a:t>
            </a:r>
            <a:endParaRPr lang="nl-NL" sz="2000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Properties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err="1" smtClean="0"/>
              <a:t>Projects</a:t>
            </a: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Deficient</a:t>
            </a:r>
            <a:r>
              <a:rPr lang="nl-NL" sz="2000" b="1" dirty="0" smtClean="0"/>
              <a:t> financial </a:t>
            </a:r>
            <a:r>
              <a:rPr lang="nl-NL" sz="2000" b="1" dirty="0" err="1" smtClean="0"/>
              <a:t>administration</a:t>
            </a:r>
            <a:endParaRPr lang="nl-NL" sz="2000" b="1" dirty="0" smtClean="0"/>
          </a:p>
          <a:p>
            <a:r>
              <a:rPr lang="nl-NL" sz="2000" dirty="0" smtClean="0"/>
              <a:t>	- Departmental chaos</a:t>
            </a:r>
          </a:p>
          <a:p>
            <a:r>
              <a:rPr lang="nl-NL" sz="2000" dirty="0" smtClean="0"/>
              <a:t>	- Complete </a:t>
            </a:r>
            <a:r>
              <a:rPr lang="nl-NL" sz="2000" dirty="0" err="1" smtClean="0"/>
              <a:t>lack</a:t>
            </a:r>
            <a:r>
              <a:rPr lang="nl-NL" sz="2000" dirty="0" smtClean="0"/>
              <a:t> of control</a:t>
            </a:r>
          </a:p>
          <a:p>
            <a:r>
              <a:rPr lang="nl-NL" sz="2000" dirty="0" smtClean="0"/>
              <a:t>	- No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Failed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/or </a:t>
            </a:r>
            <a:r>
              <a:rPr lang="nl-NL" sz="2000" b="1" dirty="0" err="1" smtClean="0"/>
              <a:t>suspicious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projects</a:t>
            </a:r>
            <a:endParaRPr lang="nl-NL" sz="2000" b="1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Violation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laws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err="1"/>
              <a:t>S</a:t>
            </a:r>
            <a:r>
              <a:rPr lang="nl-NL" sz="2000" dirty="0" err="1" smtClean="0"/>
              <a:t>uspious</a:t>
            </a:r>
            <a:r>
              <a:rPr lang="nl-NL" sz="2000" dirty="0" smtClean="0"/>
              <a:t> procedures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- Large </a:t>
            </a:r>
            <a:r>
              <a:rPr lang="nl-NL" sz="2000" dirty="0" err="1" smtClean="0"/>
              <a:t>overrun</a:t>
            </a:r>
            <a:r>
              <a:rPr lang="nl-NL" sz="2000" dirty="0" smtClean="0"/>
              <a:t> of </a:t>
            </a:r>
            <a:r>
              <a:rPr lang="nl-NL" sz="2000" dirty="0" err="1" smtClean="0"/>
              <a:t>costs</a:t>
            </a:r>
            <a:endParaRPr lang="nl-NL" sz="2000" dirty="0" smtClean="0"/>
          </a:p>
          <a:p>
            <a:endParaRPr lang="nl-NL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dirty="0" smtClean="0"/>
          </a:p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19456" y="1417320"/>
            <a:ext cx="4965192" cy="5248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endParaRPr lang="nl-NL" dirty="0" smtClean="0"/>
          </a:p>
          <a:p>
            <a:pPr marL="0" indent="0" algn="ctr">
              <a:buNone/>
            </a:pPr>
            <a:r>
              <a:rPr lang="nl-NL" sz="3200" b="1" dirty="0" smtClean="0"/>
              <a:t>GOV. DEP. &amp; SIGNIFICANT  BUDGET DEFICITS</a:t>
            </a:r>
          </a:p>
          <a:p>
            <a:pPr algn="ctr"/>
            <a:endParaRPr lang="nl-NL" sz="3200" dirty="0"/>
          </a:p>
          <a:p>
            <a:pPr marL="0" indent="0" algn="ctr">
              <a:buNone/>
            </a:pPr>
            <a:endParaRPr lang="nl-NL" sz="3200" dirty="0" smtClean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b="1" dirty="0" smtClean="0"/>
              <a:t>STAND STILL + EVER INCREASING LOANS &amp; INTREST</a:t>
            </a:r>
            <a:endParaRPr lang="nl-NL" sz="3200" b="1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>
            <a:off x="5193792" y="3799332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 rot="5400000">
            <a:off x="2171700" y="3602736"/>
            <a:ext cx="105156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285232" y="3856982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AFL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FINANCING BAD GOVERNANCE-2 (AFTER </a:t>
            </a:r>
            <a:r>
              <a:rPr lang="nl-NL" b="1" dirty="0" err="1" smtClean="0">
                <a:solidFill>
                  <a:srgbClr val="7030A0"/>
                </a:solidFill>
              </a:rPr>
              <a:t>CAft</a:t>
            </a:r>
            <a:r>
              <a:rPr lang="nl-NL" b="1" dirty="0" smtClean="0">
                <a:solidFill>
                  <a:srgbClr val="7030A0"/>
                </a:solidFill>
              </a:rPr>
              <a:t>)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6172200" y="1417320"/>
            <a:ext cx="5635752" cy="52486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Political</a:t>
            </a:r>
            <a:r>
              <a:rPr lang="nl-NL" sz="2000" b="1" dirty="0" smtClean="0"/>
              <a:t> patronage</a:t>
            </a:r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Personnel</a:t>
            </a:r>
            <a:endParaRPr lang="nl-NL" sz="2000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Properties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err="1" smtClean="0"/>
              <a:t>Projects</a:t>
            </a: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Deficient</a:t>
            </a:r>
            <a:r>
              <a:rPr lang="nl-NL" sz="2000" b="1" dirty="0" smtClean="0"/>
              <a:t> financial </a:t>
            </a:r>
            <a:r>
              <a:rPr lang="nl-NL" sz="2000" b="1" dirty="0" err="1" smtClean="0"/>
              <a:t>administration</a:t>
            </a:r>
            <a:endParaRPr lang="nl-NL" sz="2000" b="1" dirty="0" smtClean="0"/>
          </a:p>
          <a:p>
            <a:r>
              <a:rPr lang="nl-NL" sz="2000" dirty="0" smtClean="0"/>
              <a:t>	- Chaos</a:t>
            </a:r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Lack</a:t>
            </a:r>
            <a:r>
              <a:rPr lang="nl-NL" sz="2000" dirty="0" smtClean="0"/>
              <a:t> of control</a:t>
            </a:r>
          </a:p>
          <a:p>
            <a:r>
              <a:rPr lang="nl-NL" sz="2000" dirty="0" smtClean="0"/>
              <a:t>	- No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Failed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/or </a:t>
            </a:r>
            <a:r>
              <a:rPr lang="nl-NL" sz="2000" b="1" dirty="0" err="1" smtClean="0"/>
              <a:t>suspicious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projects</a:t>
            </a:r>
            <a:endParaRPr lang="nl-NL" sz="2000" b="1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Violation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laws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err="1"/>
              <a:t>S</a:t>
            </a:r>
            <a:r>
              <a:rPr lang="nl-NL" sz="2000" dirty="0" err="1" smtClean="0"/>
              <a:t>uspious</a:t>
            </a:r>
            <a:r>
              <a:rPr lang="nl-NL" sz="2000" dirty="0" smtClean="0"/>
              <a:t> procedures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- Large </a:t>
            </a:r>
            <a:r>
              <a:rPr lang="nl-NL" sz="2000" dirty="0" err="1" smtClean="0"/>
              <a:t>overrun</a:t>
            </a:r>
            <a:r>
              <a:rPr lang="nl-NL" sz="2000" dirty="0" smtClean="0"/>
              <a:t> of </a:t>
            </a:r>
            <a:r>
              <a:rPr lang="nl-NL" sz="2000" dirty="0" err="1" smtClean="0"/>
              <a:t>costs</a:t>
            </a:r>
            <a:endParaRPr lang="nl-NL" sz="2000" dirty="0" smtClean="0"/>
          </a:p>
          <a:p>
            <a:endParaRPr lang="nl-NL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dirty="0" smtClean="0"/>
          </a:p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92608" y="1417320"/>
            <a:ext cx="4892040" cy="5248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GOVERNMENT DEPARTMENTS</a:t>
            </a:r>
          </a:p>
          <a:p>
            <a:r>
              <a:rPr lang="nl-NL" sz="4000" dirty="0" err="1" smtClean="0"/>
              <a:t>Education</a:t>
            </a:r>
            <a:endParaRPr lang="nl-NL" sz="4000" dirty="0" smtClean="0"/>
          </a:p>
          <a:p>
            <a:r>
              <a:rPr lang="nl-NL" sz="4000" dirty="0" err="1"/>
              <a:t>Social</a:t>
            </a:r>
            <a:r>
              <a:rPr lang="nl-NL" sz="4000" dirty="0"/>
              <a:t> </a:t>
            </a:r>
            <a:r>
              <a:rPr lang="nl-NL" sz="4000" dirty="0" err="1" smtClean="0"/>
              <a:t>affairs</a:t>
            </a:r>
            <a:endParaRPr lang="nl-NL" sz="4000" dirty="0" smtClean="0"/>
          </a:p>
          <a:p>
            <a:r>
              <a:rPr lang="nl-NL" sz="4000" dirty="0" smtClean="0"/>
              <a:t>Health</a:t>
            </a:r>
          </a:p>
          <a:p>
            <a:r>
              <a:rPr lang="nl-NL" sz="4000" dirty="0" err="1" smtClean="0"/>
              <a:t>Justice</a:t>
            </a:r>
            <a:endParaRPr lang="nl-NL" sz="4000" dirty="0" smtClean="0"/>
          </a:p>
          <a:p>
            <a:r>
              <a:rPr lang="nl-NL" sz="4000" dirty="0" err="1" smtClean="0"/>
              <a:t>Infrastructure</a:t>
            </a:r>
            <a:endParaRPr lang="nl-NL" sz="4000" dirty="0" smtClean="0"/>
          </a:p>
          <a:p>
            <a:r>
              <a:rPr lang="nl-NL" sz="4000" dirty="0" err="1"/>
              <a:t>H</a:t>
            </a:r>
            <a:r>
              <a:rPr lang="nl-NL" sz="4000" dirty="0" err="1" smtClean="0"/>
              <a:t>igher</a:t>
            </a:r>
            <a:r>
              <a:rPr lang="nl-NL" sz="4000" dirty="0" smtClean="0"/>
              <a:t> </a:t>
            </a:r>
            <a:r>
              <a:rPr lang="nl-NL" sz="4000" dirty="0" err="1" smtClean="0"/>
              <a:t>taxes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>
            <a:off x="5193792" y="3799332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AFL</a:t>
            </a:r>
          </a:p>
        </p:txBody>
      </p:sp>
    </p:spTree>
    <p:extLst>
      <p:ext uri="{BB962C8B-B14F-4D97-AF65-F5344CB8AC3E}">
        <p14:creationId xmlns:p14="http://schemas.microsoft.com/office/powerpoint/2010/main" val="9310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841" y="365125"/>
            <a:ext cx="11240814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rgbClr val="7030A0"/>
                </a:solidFill>
              </a:rPr>
              <a:t>DECREASING FUNDING FOR SOCIAL ORGANISATIONS</a:t>
            </a:r>
            <a:endParaRPr lang="nl-NL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151550"/>
              </p:ext>
            </p:extLst>
          </p:nvPr>
        </p:nvGraphicFramePr>
        <p:xfrm>
          <a:off x="457200" y="1971460"/>
          <a:ext cx="11130455" cy="2490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266"/>
                <a:gridCol w="2574067"/>
                <a:gridCol w="2431062"/>
                <a:gridCol w="2288060"/>
              </a:tblGrid>
              <a:tr h="12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2014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2015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2016</a:t>
                      </a:r>
                      <a:endParaRPr lang="nl-NL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Subsidies </a:t>
                      </a:r>
                      <a:r>
                        <a:rPr lang="nl-NL" sz="2800" dirty="0">
                          <a:effectLst/>
                        </a:rPr>
                        <a:t>(no </a:t>
                      </a:r>
                      <a:r>
                        <a:rPr lang="nl-NL" sz="2800" dirty="0" err="1">
                          <a:effectLst/>
                        </a:rPr>
                        <a:t>salary</a:t>
                      </a:r>
                      <a:r>
                        <a:rPr lang="nl-NL" sz="2800" dirty="0">
                          <a:effectLst/>
                        </a:rPr>
                        <a:t>!)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122.234.600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82.825.600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52.878.000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346841" y="4612243"/>
            <a:ext cx="4369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Budget Aruba 2014, 2015, 2016 </a:t>
            </a:r>
            <a:endParaRPr lang="nl-NL" altLang="nl-NL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8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374904"/>
            <a:ext cx="11201400" cy="64922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FINANCIAL CONSECUENCES OF POLITICAL PATRONAGE: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A COMPARISON OF PUBLIC PERSONNEL ARUBA-CURACAO</a:t>
            </a:r>
            <a:endParaRPr lang="nl-NL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01895"/>
              </p:ext>
            </p:extLst>
          </p:nvPr>
        </p:nvGraphicFramePr>
        <p:xfrm>
          <a:off x="629728" y="1561381"/>
          <a:ext cx="10855135" cy="5037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088"/>
                <a:gridCol w="2995021"/>
                <a:gridCol w="2776726"/>
                <a:gridCol w="2481300"/>
              </a:tblGrid>
              <a:tr h="939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COUNTRY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2014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INHABITANTS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TOTAL PUBLIC EMPLOYEES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MINISTER’S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ARUBA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106.795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5.757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374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CURACAO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154.843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4.617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278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34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Although Curacao counts almost 50% more inhabitants, Aruba counts over 1.100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public employees more</a:t>
                      </a: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case Aruba would have the same ratio of public employee/inhabitants like in Curacao (1/33,5), then Aruba (1/18,5) would have 3.200 public employees → 2.500 less…</a:t>
                      </a: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would save Aruba </a:t>
                      </a:r>
                      <a:r>
                        <a:rPr lang="en-US" sz="3200" b="1" u="sng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3200" b="1" u="sng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200 million/year</a:t>
                      </a:r>
                      <a:endParaRPr lang="nl-N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9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FINANCIAL CONSEQUENCES OF </a:t>
            </a:r>
            <a:br>
              <a:rPr lang="nl-NL" b="1" dirty="0" smtClean="0">
                <a:solidFill>
                  <a:srgbClr val="7030A0"/>
                </a:solidFill>
              </a:rPr>
            </a:br>
            <a:r>
              <a:rPr lang="nl-NL" b="1" dirty="0" smtClean="0">
                <a:solidFill>
                  <a:srgbClr val="7030A0"/>
                </a:solidFill>
              </a:rPr>
              <a:t>A DEFICIENT FINANCIAL ADMINISTRATION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5216" y="1434662"/>
            <a:ext cx="10872216" cy="5281447"/>
          </a:xfrm>
        </p:spPr>
        <p:txBody>
          <a:bodyPr>
            <a:normAutofit/>
          </a:bodyPr>
          <a:lstStyle/>
          <a:p>
            <a:r>
              <a:rPr lang="nl-NL" dirty="0" smtClean="0"/>
              <a:t>Audit office → </a:t>
            </a:r>
            <a:r>
              <a:rPr lang="nl-NL" dirty="0" err="1" smtClean="0"/>
              <a:t>enormous</a:t>
            </a:r>
            <a:r>
              <a:rPr lang="nl-NL" dirty="0" smtClean="0"/>
              <a:t> </a:t>
            </a:r>
            <a:r>
              <a:rPr lang="nl-NL" dirty="0" err="1" smtClean="0"/>
              <a:t>inefficiencies</a:t>
            </a:r>
            <a:r>
              <a:rPr lang="nl-NL" dirty="0" smtClean="0"/>
              <a:t> &amp; </a:t>
            </a:r>
            <a:r>
              <a:rPr lang="nl-NL" dirty="0" err="1" smtClean="0"/>
              <a:t>lack</a:t>
            </a:r>
            <a:r>
              <a:rPr lang="nl-NL" dirty="0" smtClean="0"/>
              <a:t> of control → </a:t>
            </a:r>
            <a:r>
              <a:rPr lang="nl-NL" b="1" dirty="0" smtClean="0"/>
              <a:t>waste!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- </a:t>
            </a:r>
            <a:r>
              <a:rPr lang="nl-NL" dirty="0" err="1" smtClean="0"/>
              <a:t>Scholarships</a:t>
            </a:r>
            <a:r>
              <a:rPr lang="nl-NL" dirty="0" smtClean="0"/>
              <a:t>, </a:t>
            </a:r>
            <a:r>
              <a:rPr lang="nl-NL" dirty="0" err="1" smtClean="0"/>
              <a:t>Arubus</a:t>
            </a:r>
            <a:r>
              <a:rPr lang="nl-NL" dirty="0" smtClean="0"/>
              <a:t>, Airport, etc.</a:t>
            </a:r>
          </a:p>
          <a:p>
            <a:r>
              <a:rPr lang="nl-NL" dirty="0" smtClean="0"/>
              <a:t>Audit office →  </a:t>
            </a:r>
            <a:r>
              <a:rPr lang="nl-NL" dirty="0" err="1" smtClean="0"/>
              <a:t>lots</a:t>
            </a:r>
            <a:r>
              <a:rPr lang="nl-NL" dirty="0" smtClean="0"/>
              <a:t> of </a:t>
            </a:r>
            <a:r>
              <a:rPr lang="nl-NL" dirty="0" err="1" smtClean="0"/>
              <a:t>irregularities</a:t>
            </a:r>
            <a:r>
              <a:rPr lang="nl-NL" dirty="0" smtClean="0"/>
              <a:t>, </a:t>
            </a:r>
            <a:r>
              <a:rPr lang="nl-NL" b="1" dirty="0" err="1" smtClean="0"/>
              <a:t>fraud</a:t>
            </a:r>
            <a:r>
              <a:rPr lang="nl-NL" dirty="0" smtClean="0"/>
              <a:t>: significant </a:t>
            </a:r>
            <a:r>
              <a:rPr lang="nl-NL" dirty="0" err="1" smtClean="0"/>
              <a:t>loss</a:t>
            </a:r>
            <a:r>
              <a:rPr lang="nl-NL" dirty="0" smtClean="0"/>
              <a:t> of money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- </a:t>
            </a:r>
            <a:r>
              <a:rPr lang="nl-NL" dirty="0" err="1" smtClean="0"/>
              <a:t>Laboratory</a:t>
            </a:r>
            <a:r>
              <a:rPr lang="nl-NL" dirty="0" smtClean="0"/>
              <a:t>: Afl. 10 </a:t>
            </a:r>
            <a:r>
              <a:rPr lang="nl-NL" dirty="0" err="1" smtClean="0"/>
              <a:t>million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- Dep. of </a:t>
            </a:r>
            <a:r>
              <a:rPr lang="nl-NL" dirty="0" err="1" smtClean="0"/>
              <a:t>education</a:t>
            </a:r>
            <a:r>
              <a:rPr lang="nl-NL" dirty="0" smtClean="0"/>
              <a:t>: at </a:t>
            </a:r>
            <a:r>
              <a:rPr lang="nl-NL" dirty="0" err="1" smtClean="0"/>
              <a:t>least</a:t>
            </a:r>
            <a:r>
              <a:rPr lang="nl-NL" dirty="0" smtClean="0"/>
              <a:t> Afl. 1 </a:t>
            </a:r>
            <a:r>
              <a:rPr lang="nl-NL" dirty="0" err="1" smtClean="0"/>
              <a:t>million</a:t>
            </a:r>
            <a:endParaRPr lang="nl-NL" dirty="0" smtClean="0"/>
          </a:p>
          <a:p>
            <a:r>
              <a:rPr lang="nl-NL" dirty="0" smtClean="0"/>
              <a:t>HR </a:t>
            </a:r>
            <a:r>
              <a:rPr lang="nl-NL" dirty="0" err="1" smtClean="0"/>
              <a:t>department</a:t>
            </a:r>
            <a:r>
              <a:rPr lang="nl-NL" dirty="0" smtClean="0"/>
              <a:t> → </a:t>
            </a:r>
            <a:r>
              <a:rPr lang="nl-NL" b="1" dirty="0" smtClean="0"/>
              <a:t>20 persons </a:t>
            </a:r>
            <a:r>
              <a:rPr lang="nl-NL" b="1" dirty="0" err="1" smtClean="0"/>
              <a:t>average</a:t>
            </a:r>
            <a:r>
              <a:rPr lang="nl-NL" b="1" dirty="0" smtClean="0"/>
              <a:t>/</a:t>
            </a:r>
            <a:r>
              <a:rPr lang="nl-NL" b="1" dirty="0" err="1" smtClean="0"/>
              <a:t>year</a:t>
            </a:r>
            <a:r>
              <a:rPr lang="nl-NL" b="1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‘</a:t>
            </a:r>
            <a:r>
              <a:rPr lang="nl-NL" dirty="0" err="1" smtClean="0"/>
              <a:t>integrity</a:t>
            </a:r>
            <a:r>
              <a:rPr lang="nl-NL" dirty="0" smtClean="0"/>
              <a:t>- </a:t>
            </a:r>
            <a:r>
              <a:rPr lang="nl-NL" dirty="0" err="1" smtClean="0"/>
              <a:t>problems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ALL </a:t>
            </a:r>
            <a:r>
              <a:rPr lang="nl-NL" dirty="0" err="1" smtClean="0"/>
              <a:t>advising</a:t>
            </a:r>
            <a:r>
              <a:rPr lang="nl-NL" dirty="0" smtClean="0"/>
              <a:t> &amp; controlling </a:t>
            </a:r>
            <a:r>
              <a:rPr lang="nl-NL" dirty="0" err="1" smtClean="0"/>
              <a:t>institutions</a:t>
            </a:r>
            <a:r>
              <a:rPr lang="nl-NL" dirty="0" smtClean="0"/>
              <a:t> </a:t>
            </a:r>
            <a:r>
              <a:rPr lang="nl-NL" b="1" dirty="0" err="1" smtClean="0"/>
              <a:t>since</a:t>
            </a:r>
            <a:r>
              <a:rPr lang="nl-NL" b="1" dirty="0" smtClean="0"/>
              <a:t> ‘90</a:t>
            </a:r>
            <a:r>
              <a:rPr lang="nl-NL" dirty="0" smtClean="0"/>
              <a:t>: </a:t>
            </a:r>
            <a:r>
              <a:rPr lang="nl-NL" b="1" dirty="0" smtClean="0"/>
              <a:t>change </a:t>
            </a:r>
            <a:r>
              <a:rPr lang="nl-NL" b="1" dirty="0" err="1" smtClean="0"/>
              <a:t>tax</a:t>
            </a:r>
            <a:r>
              <a:rPr lang="nl-NL" b="1" dirty="0" smtClean="0"/>
              <a:t>-system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- Old, </a:t>
            </a:r>
            <a:r>
              <a:rPr lang="nl-NL" dirty="0" err="1" smtClean="0"/>
              <a:t>complicated</a:t>
            </a:r>
            <a:r>
              <a:rPr lang="nl-NL" dirty="0" smtClean="0"/>
              <a:t>, </a:t>
            </a:r>
            <a:r>
              <a:rPr lang="nl-NL" dirty="0" err="1" smtClean="0"/>
              <a:t>inefficient</a:t>
            </a:r>
            <a:r>
              <a:rPr lang="nl-NL" dirty="0" smtClean="0"/>
              <a:t>, </a:t>
            </a:r>
            <a:r>
              <a:rPr lang="nl-NL" dirty="0" err="1" smtClean="0"/>
              <a:t>lots</a:t>
            </a:r>
            <a:r>
              <a:rPr lang="nl-NL" dirty="0" smtClean="0"/>
              <a:t> of loopholes </a:t>
            </a:r>
            <a:r>
              <a:rPr lang="nl-NL" dirty="0" err="1" smtClean="0"/>
              <a:t>for</a:t>
            </a:r>
            <a:r>
              <a:rPr lang="nl-NL" dirty="0" smtClean="0"/>
              <a:t> 					</a:t>
            </a:r>
            <a:r>
              <a:rPr lang="nl-NL" b="1" dirty="0" err="1" smtClean="0"/>
              <a:t>tax-evasion</a:t>
            </a:r>
            <a:r>
              <a:rPr lang="nl-NL" dirty="0" smtClean="0"/>
              <a:t> </a:t>
            </a:r>
            <a:r>
              <a:rPr lang="nl-NL" b="1" dirty="0" smtClean="0"/>
              <a:t>→ significant </a:t>
            </a:r>
            <a:r>
              <a:rPr lang="nl-NL" b="1" dirty="0" err="1" smtClean="0"/>
              <a:t>loss</a:t>
            </a:r>
            <a:r>
              <a:rPr lang="nl-NL" b="1" dirty="0" smtClean="0"/>
              <a:t> of money</a:t>
            </a:r>
          </a:p>
          <a:p>
            <a:r>
              <a:rPr lang="nl-NL" b="1" dirty="0" err="1" smtClean="0"/>
              <a:t>CAft</a:t>
            </a:r>
            <a:r>
              <a:rPr lang="nl-NL" b="1" dirty="0" smtClean="0"/>
              <a:t> →</a:t>
            </a:r>
            <a:r>
              <a:rPr lang="nl-NL" dirty="0" smtClean="0"/>
              <a:t> </a:t>
            </a:r>
            <a:r>
              <a:rPr lang="nl-NL" sz="3200" b="1" dirty="0" smtClean="0">
                <a:solidFill>
                  <a:srgbClr val="FF0000"/>
                </a:solidFill>
              </a:rPr>
              <a:t>new </a:t>
            </a:r>
            <a:r>
              <a:rPr lang="nl-NL" sz="3200" b="1" dirty="0" err="1" smtClean="0">
                <a:solidFill>
                  <a:srgbClr val="FF0000"/>
                </a:solidFill>
              </a:rPr>
              <a:t>tax</a:t>
            </a:r>
            <a:r>
              <a:rPr lang="nl-NL" sz="3200" b="1" dirty="0" smtClean="0">
                <a:solidFill>
                  <a:srgbClr val="FF0000"/>
                </a:solidFill>
              </a:rPr>
              <a:t>-system </a:t>
            </a:r>
            <a:r>
              <a:rPr lang="nl-NL" sz="3200" b="1" dirty="0" err="1" smtClean="0">
                <a:solidFill>
                  <a:srgbClr val="FF0000"/>
                </a:solidFill>
              </a:rPr>
              <a:t>generates</a:t>
            </a:r>
            <a:r>
              <a:rPr lang="nl-NL" sz="3200" b="1" dirty="0" smtClean="0">
                <a:solidFill>
                  <a:srgbClr val="FF0000"/>
                </a:solidFill>
              </a:rPr>
              <a:t> Afl. 100 </a:t>
            </a:r>
            <a:r>
              <a:rPr lang="nl-NL" sz="3200" b="1" dirty="0" err="1" smtClean="0">
                <a:solidFill>
                  <a:srgbClr val="FF0000"/>
                </a:solidFill>
              </a:rPr>
              <a:t>million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u="sng" dirty="0" smtClean="0">
                <a:solidFill>
                  <a:srgbClr val="FF0000"/>
                </a:solidFill>
              </a:rPr>
              <a:t>EXTRA</a:t>
            </a:r>
            <a:r>
              <a:rPr lang="nl-NL" sz="3200" b="1" dirty="0" smtClean="0">
                <a:solidFill>
                  <a:srgbClr val="FF0000"/>
                </a:solidFill>
              </a:rPr>
              <a:t>/</a:t>
            </a:r>
            <a:r>
              <a:rPr lang="nl-NL" sz="3200" b="1" dirty="0" err="1" smtClean="0">
                <a:solidFill>
                  <a:srgbClr val="FF0000"/>
                </a:solidFill>
              </a:rPr>
              <a:t>year</a:t>
            </a:r>
            <a:endParaRPr lang="nl-NL" sz="3200" b="1" dirty="0" smtClean="0">
              <a:solidFill>
                <a:srgbClr val="FF0000"/>
              </a:solidFill>
            </a:endParaRP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372" y="365125"/>
            <a:ext cx="11587656" cy="43040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FINANCIAL CONSEQUENCES OF FAILED AND/OR SUSPICIOUS PROJECTS : OVER AFL. 1 BILLION/31 YEARS?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3504" y="1280160"/>
            <a:ext cx="11036808" cy="5660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Aruven</a:t>
            </a:r>
            <a:r>
              <a:rPr lang="nl-NL" dirty="0" smtClean="0"/>
              <a:t>		- Ates project			- </a:t>
            </a:r>
            <a:r>
              <a:rPr lang="nl-NL" dirty="0" err="1" smtClean="0"/>
              <a:t>Interbank</a:t>
            </a:r>
            <a:r>
              <a:rPr lang="nl-NL" dirty="0" smtClean="0"/>
              <a:t>/FCCA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Dutchco</a:t>
            </a:r>
            <a:r>
              <a:rPr lang="nl-NL" dirty="0" smtClean="0"/>
              <a:t>		- Race-track			- FDNSN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b="1" dirty="0" err="1" smtClean="0"/>
              <a:t>Sace</a:t>
            </a:r>
            <a:r>
              <a:rPr lang="nl-NL" dirty="0" smtClean="0"/>
              <a:t>			- </a:t>
            </a:r>
            <a:r>
              <a:rPr lang="nl-NL" dirty="0" err="1" smtClean="0"/>
              <a:t>Interbank</a:t>
            </a:r>
            <a:r>
              <a:rPr lang="nl-NL" dirty="0" smtClean="0"/>
              <a:t>/CSS			- </a:t>
            </a:r>
            <a:r>
              <a:rPr lang="nl-NL" b="1" dirty="0" smtClean="0"/>
              <a:t>Dump</a:t>
            </a:r>
          </a:p>
          <a:p>
            <a:pPr>
              <a:buFontTx/>
              <a:buChar char="-"/>
            </a:pPr>
            <a:r>
              <a:rPr lang="nl-NL" dirty="0" smtClean="0"/>
              <a:t>Radar			- ‘Air- &amp; Sea-letters’		- Trias resort</a:t>
            </a:r>
          </a:p>
          <a:p>
            <a:pPr marL="0" indent="0">
              <a:buNone/>
            </a:pPr>
            <a:r>
              <a:rPr lang="nl-NL" dirty="0" smtClean="0"/>
              <a:t>- Airport		- Aruba </a:t>
            </a:r>
            <a:r>
              <a:rPr lang="nl-NL" dirty="0" err="1" smtClean="0"/>
              <a:t>Bunita</a:t>
            </a:r>
            <a:r>
              <a:rPr lang="nl-NL" dirty="0" smtClean="0"/>
              <a:t> NV		- PPP-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Air Aruba		- </a:t>
            </a:r>
            <a:r>
              <a:rPr lang="nl-NL" dirty="0" err="1" smtClean="0"/>
              <a:t>Bushiri</a:t>
            </a:r>
            <a:r>
              <a:rPr lang="nl-NL" dirty="0" smtClean="0"/>
              <a:t> Hotel			- Bo Aruba</a:t>
            </a:r>
          </a:p>
          <a:p>
            <a:pPr marL="0" indent="0">
              <a:buNone/>
            </a:pPr>
            <a:r>
              <a:rPr lang="nl-NL" dirty="0" smtClean="0"/>
              <a:t>- Port			- </a:t>
            </a:r>
            <a:r>
              <a:rPr lang="nl-NL" dirty="0" err="1" smtClean="0"/>
              <a:t>Ostrich</a:t>
            </a:r>
            <a:r>
              <a:rPr lang="nl-NL" dirty="0" smtClean="0"/>
              <a:t> project			- Lotto pa </a:t>
            </a:r>
            <a:r>
              <a:rPr lang="nl-NL" dirty="0" err="1" smtClean="0"/>
              <a:t>Deporte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Postoffice		- </a:t>
            </a:r>
            <a:r>
              <a:rPr lang="nl-NL" dirty="0" err="1" smtClean="0"/>
              <a:t>Bushiri</a:t>
            </a:r>
            <a:r>
              <a:rPr lang="nl-NL" dirty="0" smtClean="0"/>
              <a:t> hotel			- </a:t>
            </a:r>
            <a:r>
              <a:rPr lang="nl-NL" b="1" dirty="0"/>
              <a:t>Hedge-deal</a:t>
            </a:r>
          </a:p>
          <a:p>
            <a:pPr>
              <a:buFontTx/>
              <a:buChar char="-"/>
            </a:pPr>
            <a:r>
              <a:rPr lang="nl-NL" dirty="0" err="1" smtClean="0"/>
              <a:t>Setar</a:t>
            </a:r>
            <a:r>
              <a:rPr lang="nl-NL" dirty="0" smtClean="0"/>
              <a:t>/</a:t>
            </a:r>
            <a:r>
              <a:rPr lang="nl-NL" dirty="0" err="1" smtClean="0"/>
              <a:t>Fabela</a:t>
            </a:r>
            <a:r>
              <a:rPr lang="nl-NL" dirty="0" smtClean="0"/>
              <a:t>		- Dividend special		- CITGO → ???</a:t>
            </a:r>
          </a:p>
          <a:p>
            <a:pPr>
              <a:buFontTx/>
              <a:buChar char="-"/>
            </a:pPr>
            <a:r>
              <a:rPr lang="nl-NL" b="1" dirty="0" smtClean="0"/>
              <a:t>+ </a:t>
            </a:r>
            <a:r>
              <a:rPr lang="nl-NL" b="1" dirty="0" err="1" smtClean="0"/>
              <a:t>Countless</a:t>
            </a:r>
            <a:r>
              <a:rPr lang="nl-NL" b="1" dirty="0" smtClean="0"/>
              <a:t> </a:t>
            </a:r>
            <a:r>
              <a:rPr lang="nl-NL" b="1" dirty="0" err="1" smtClean="0"/>
              <a:t>other</a:t>
            </a:r>
            <a:r>
              <a:rPr lang="nl-NL" b="1" dirty="0" smtClean="0"/>
              <a:t> </a:t>
            </a:r>
            <a:r>
              <a:rPr lang="nl-NL" b="1" dirty="0" err="1" smtClean="0"/>
              <a:t>projects</a:t>
            </a:r>
            <a:r>
              <a:rPr lang="nl-NL" b="1" dirty="0" smtClean="0"/>
              <a:t> </a:t>
            </a:r>
            <a:r>
              <a:rPr lang="nl-NL" b="1" dirty="0" err="1" smtClean="0"/>
              <a:t>characterized</a:t>
            </a:r>
            <a:r>
              <a:rPr lang="nl-NL" b="1" dirty="0" smtClean="0"/>
              <a:t> </a:t>
            </a:r>
            <a:r>
              <a:rPr lang="nl-NL" b="1" dirty="0" err="1" smtClean="0"/>
              <a:t>by</a:t>
            </a:r>
            <a:r>
              <a:rPr lang="nl-NL" b="1" dirty="0" smtClean="0"/>
              <a:t> </a:t>
            </a:r>
            <a:r>
              <a:rPr lang="nl-NL" b="1" dirty="0" err="1" smtClean="0"/>
              <a:t>suspicious</a:t>
            </a:r>
            <a:r>
              <a:rPr lang="nl-NL" b="1" dirty="0" smtClean="0"/>
              <a:t> procedures &amp; heavy </a:t>
            </a:r>
            <a:r>
              <a:rPr lang="nl-NL" b="1" dirty="0" err="1" smtClean="0"/>
              <a:t>cost</a:t>
            </a:r>
            <a:r>
              <a:rPr lang="nl-NL" b="1" dirty="0" smtClean="0"/>
              <a:t> </a:t>
            </a:r>
            <a:r>
              <a:rPr lang="nl-NL" b="1" dirty="0" err="1" smtClean="0"/>
              <a:t>overruns</a:t>
            </a:r>
            <a:endParaRPr lang="nl-NL" b="1" dirty="0" smtClean="0"/>
          </a:p>
          <a:p>
            <a:pPr>
              <a:buFontTx/>
              <a:buChar char="-"/>
            </a:pPr>
            <a:endParaRPr lang="nl-NL" dirty="0"/>
          </a:p>
          <a:p>
            <a:pPr marL="0" indent="0" algn="ctr">
              <a:buNone/>
            </a:pPr>
            <a:r>
              <a:rPr lang="nl-NL" sz="3700" b="1" dirty="0" smtClean="0">
                <a:solidFill>
                  <a:srgbClr val="0070C0"/>
                </a:solidFill>
              </a:rPr>
              <a:t>ONLY </a:t>
            </a:r>
            <a:r>
              <a:rPr lang="nl-NL" sz="3700" b="1" dirty="0" err="1" smtClean="0">
                <a:solidFill>
                  <a:srgbClr val="0070C0"/>
                </a:solidFill>
              </a:rPr>
              <a:t>Sace</a:t>
            </a:r>
            <a:r>
              <a:rPr lang="nl-NL" sz="3700" b="1" dirty="0" smtClean="0">
                <a:solidFill>
                  <a:srgbClr val="0070C0"/>
                </a:solidFill>
              </a:rPr>
              <a:t> (Afl. 200 </a:t>
            </a:r>
            <a:r>
              <a:rPr lang="nl-NL" sz="3700" b="1" dirty="0" err="1" smtClean="0">
                <a:solidFill>
                  <a:srgbClr val="0070C0"/>
                </a:solidFill>
              </a:rPr>
              <a:t>million</a:t>
            </a:r>
            <a:r>
              <a:rPr lang="nl-NL" sz="3700" b="1" dirty="0" smtClean="0">
                <a:solidFill>
                  <a:srgbClr val="0070C0"/>
                </a:solidFill>
              </a:rPr>
              <a:t>) + Hedge-deal (over Afl. 250 </a:t>
            </a:r>
            <a:r>
              <a:rPr lang="nl-NL" sz="3700" b="1" dirty="0" err="1" smtClean="0">
                <a:solidFill>
                  <a:srgbClr val="0070C0"/>
                </a:solidFill>
              </a:rPr>
              <a:t>million</a:t>
            </a:r>
            <a:r>
              <a:rPr lang="nl-NL" sz="3700" b="1" dirty="0" smtClean="0">
                <a:solidFill>
                  <a:srgbClr val="0070C0"/>
                </a:solidFill>
              </a:rPr>
              <a:t>) + Dump (Afl. 28 </a:t>
            </a:r>
            <a:r>
              <a:rPr lang="nl-NL" sz="3700" b="1" dirty="0" err="1" smtClean="0">
                <a:solidFill>
                  <a:srgbClr val="0070C0"/>
                </a:solidFill>
              </a:rPr>
              <a:t>million</a:t>
            </a:r>
            <a:r>
              <a:rPr lang="nl-NL" sz="3700" b="1" dirty="0" smtClean="0">
                <a:solidFill>
                  <a:srgbClr val="0070C0"/>
                </a:solidFill>
              </a:rPr>
              <a:t>) </a:t>
            </a:r>
            <a:r>
              <a:rPr lang="nl-NL" sz="3700" b="1" dirty="0" err="1" smtClean="0">
                <a:solidFill>
                  <a:srgbClr val="0070C0"/>
                </a:solidFill>
              </a:rPr>
              <a:t>costed</a:t>
            </a:r>
            <a:r>
              <a:rPr lang="nl-NL" sz="3700" b="1" dirty="0" smtClean="0">
                <a:solidFill>
                  <a:srgbClr val="0070C0"/>
                </a:solidFill>
              </a:rPr>
              <a:t> Aruba </a:t>
            </a:r>
            <a:r>
              <a:rPr lang="nl-NL" sz="3700" b="1" dirty="0" err="1" smtClean="0">
                <a:solidFill>
                  <a:srgbClr val="0070C0"/>
                </a:solidFill>
              </a:rPr>
              <a:t>allready</a:t>
            </a:r>
            <a:r>
              <a:rPr lang="nl-NL" sz="3700" b="1" dirty="0" smtClean="0">
                <a:solidFill>
                  <a:srgbClr val="0070C0"/>
                </a:solidFill>
              </a:rPr>
              <a:t> </a:t>
            </a:r>
            <a:r>
              <a:rPr lang="nl-NL" sz="3700" b="1" dirty="0" smtClean="0">
                <a:solidFill>
                  <a:srgbClr val="FF0000"/>
                </a:solidFill>
              </a:rPr>
              <a:t>± Afl. 0,5 </a:t>
            </a:r>
            <a:r>
              <a:rPr lang="nl-NL" sz="3700" b="1" dirty="0" err="1" smtClean="0">
                <a:solidFill>
                  <a:srgbClr val="FF0000"/>
                </a:solidFill>
              </a:rPr>
              <a:t>billion</a:t>
            </a:r>
            <a:endParaRPr lang="nl-NL" sz="3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NL" sz="37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nl-NL" sz="3700" b="1" dirty="0" smtClean="0">
                <a:solidFill>
                  <a:srgbClr val="FF0000"/>
                </a:solidFill>
              </a:rPr>
              <a:t>MIN. AFL. 1 BILLION IN 31 YEARS = AVERAGE </a:t>
            </a:r>
            <a:r>
              <a:rPr lang="nl-NL" sz="3700" b="1" dirty="0">
                <a:solidFill>
                  <a:srgbClr val="FF0000"/>
                </a:solidFill>
              </a:rPr>
              <a:t>± </a:t>
            </a:r>
            <a:r>
              <a:rPr lang="nl-NL" sz="3700" b="1" dirty="0" smtClean="0">
                <a:solidFill>
                  <a:srgbClr val="FF0000"/>
                </a:solidFill>
              </a:rPr>
              <a:t>AFL. 30 MILLION/YEAR</a:t>
            </a:r>
            <a:endParaRPr lang="nl-NL" sz="3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168" y="78699"/>
            <a:ext cx="11603736" cy="55223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7030A0"/>
                </a:solidFill>
              </a:rPr>
              <a:t>THE MINIMAL COST OF </a:t>
            </a:r>
            <a:r>
              <a:rPr lang="nl-NL" sz="4000" b="1" dirty="0" smtClean="0">
                <a:solidFill>
                  <a:srgbClr val="7030A0"/>
                </a:solidFill>
              </a:rPr>
              <a:t>BAD </a:t>
            </a:r>
            <a:r>
              <a:rPr lang="nl-NL" sz="4000" b="1" dirty="0">
                <a:solidFill>
                  <a:srgbClr val="7030A0"/>
                </a:solidFill>
              </a:rPr>
              <a:t>GOVERNANCE </a:t>
            </a:r>
            <a:r>
              <a:rPr lang="nl-NL" sz="4000" b="1" dirty="0" smtClean="0">
                <a:solidFill>
                  <a:srgbClr val="7030A0"/>
                </a:solidFill>
              </a:rPr>
              <a:t>IN ARUBA -2017</a:t>
            </a:r>
            <a:endParaRPr lang="nl-NL" sz="4000" dirty="0">
              <a:solidFill>
                <a:srgbClr val="7030A0"/>
              </a:solidFill>
            </a:endParaRP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48898"/>
              </p:ext>
            </p:extLst>
          </p:nvPr>
        </p:nvGraphicFramePr>
        <p:xfrm>
          <a:off x="1" y="527124"/>
          <a:ext cx="12191999" cy="656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1"/>
                <a:gridCol w="10067544"/>
                <a:gridCol w="1685544"/>
              </a:tblGrid>
              <a:tr h="383085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#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DESCRIPTION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Afl. </a:t>
                      </a:r>
                      <a:r>
                        <a:rPr lang="nl-NL" sz="2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Million</a:t>
                      </a:r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</a:tr>
              <a:tr h="606551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1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Unnecessary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direct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cost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excess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government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personnel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200</a:t>
                      </a:r>
                      <a:endParaRPr lang="nl-NL" sz="3200" dirty="0"/>
                    </a:p>
                  </a:txBody>
                  <a:tcPr/>
                </a:tc>
              </a:tr>
              <a:tr h="772821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2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Deficient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financial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administration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</a:t>
                      </a:r>
                      <a:r>
                        <a:rPr lang="nl-NL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including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evasion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: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100</a:t>
                      </a:r>
                      <a:endParaRPr lang="nl-NL" sz="3200" dirty="0"/>
                    </a:p>
                  </a:txBody>
                  <a:tcPr/>
                </a:tc>
              </a:tr>
              <a:tr h="772821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3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Failed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and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/or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suspicious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government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projects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nl-NL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30</a:t>
                      </a:r>
                      <a:endParaRPr lang="nl-NL" sz="3200" dirty="0"/>
                    </a:p>
                  </a:txBody>
                  <a:tcPr/>
                </a:tc>
              </a:tr>
              <a:tr h="606551">
                <a:tc>
                  <a:txBody>
                    <a:bodyPr/>
                    <a:lstStyle/>
                    <a:p>
                      <a:pPr algn="ctr"/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</a:t>
                      </a:r>
                      <a:r>
                        <a:rPr lang="nl-NL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DIRECT</a:t>
                      </a:r>
                      <a:r>
                        <a:rPr lang="nl-NL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MINIMAL</a:t>
                      </a:r>
                      <a:r>
                        <a:rPr lang="nl-NL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AVERAGE 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COSTS OF BAD GOVERNANCE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/>
                        <a:t>330</a:t>
                      </a:r>
                      <a:endParaRPr lang="nl-NL" sz="3200" b="1" dirty="0"/>
                    </a:p>
                  </a:txBody>
                  <a:tcPr/>
                </a:tc>
              </a:tr>
              <a:tr h="824736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4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Intrest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payments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(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Afl. 215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million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/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year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because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debts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</a:t>
                      </a:r>
                      <a:r>
                        <a:rPr lang="nl-NL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important part</a:t>
                      </a:r>
                      <a:r>
                        <a:rPr lang="nl-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 a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result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bad </a:t>
                      </a:r>
                      <a:r>
                        <a:rPr lang="nl-NL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governance</a:t>
                      </a:r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120</a:t>
                      </a:r>
                      <a:endParaRPr lang="nl-NL" sz="3200" dirty="0"/>
                    </a:p>
                  </a:txBody>
                  <a:tcPr/>
                </a:tc>
              </a:tr>
              <a:tr h="60655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MINIMAL COSTS OF BAD GOVERNANCE IN 2017</a:t>
                      </a:r>
                      <a:r>
                        <a:rPr lang="nl-NL" sz="2400" dirty="0" smtClean="0">
                          <a:effectLst/>
                        </a:rPr>
                        <a:t>  → </a:t>
                      </a:r>
                      <a:r>
                        <a:rPr lang="nl-NL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UNSUSTAINABLE!</a:t>
                      </a:r>
                      <a:endParaRPr lang="nl-NL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/>
                        <a:t>450</a:t>
                      </a:r>
                      <a:endParaRPr lang="nl-NL" sz="3200" b="1" dirty="0"/>
                    </a:p>
                  </a:txBody>
                  <a:tcPr/>
                </a:tc>
              </a:tr>
              <a:tr h="606551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ARUBAN BUDGET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/>
                        <a:t>1.350</a:t>
                      </a:r>
                      <a:endParaRPr lang="nl-NL" sz="3200" b="1" dirty="0"/>
                    </a:p>
                  </a:txBody>
                  <a:tcPr/>
                </a:tc>
              </a:tr>
              <a:tr h="47164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</a:tr>
              <a:tr h="6795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baseline="0" dirty="0" err="1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Conclusion</a:t>
                      </a:r>
                      <a:r>
                        <a:rPr lang="nl-NL" sz="3000" b="1" baseline="0" dirty="0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→ </a:t>
                      </a:r>
                      <a:r>
                        <a:rPr lang="nl-NL" sz="3000" b="1" dirty="0" err="1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Transition</a:t>
                      </a:r>
                      <a:r>
                        <a:rPr lang="nl-NL" sz="3000" b="1" dirty="0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nl-NL" sz="3000" b="1" dirty="0" err="1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to</a:t>
                      </a:r>
                      <a:r>
                        <a:rPr lang="nl-NL" sz="3000" b="1" dirty="0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nl-NL" sz="3000" b="1" dirty="0" err="1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Good</a:t>
                      </a:r>
                      <a:r>
                        <a:rPr lang="nl-NL" sz="3000" b="1" dirty="0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nl-NL" sz="3000" b="1" dirty="0" err="1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Governance</a:t>
                      </a:r>
                      <a:r>
                        <a:rPr lang="nl-NL" sz="3000" b="1" baseline="0" dirty="0" smtClean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 → </a:t>
                      </a:r>
                      <a:r>
                        <a:rPr lang="nl-NL" sz="30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REVERSAL of money flow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8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GOOD GOVERNANCE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6172200" y="1417320"/>
            <a:ext cx="5635752" cy="52486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Political</a:t>
            </a:r>
            <a:r>
              <a:rPr lang="nl-NL" sz="2000" b="1" dirty="0" smtClean="0"/>
              <a:t> patronage</a:t>
            </a:r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Personnel</a:t>
            </a:r>
            <a:endParaRPr lang="nl-NL" sz="2000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Properties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err="1" smtClean="0"/>
              <a:t>Projects</a:t>
            </a: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Deficient</a:t>
            </a:r>
            <a:r>
              <a:rPr lang="nl-NL" sz="2000" b="1" dirty="0" smtClean="0"/>
              <a:t> financial </a:t>
            </a:r>
            <a:r>
              <a:rPr lang="nl-NL" sz="2000" b="1" dirty="0" err="1" smtClean="0"/>
              <a:t>administration</a:t>
            </a:r>
            <a:endParaRPr lang="nl-NL" sz="2000" b="1" dirty="0" smtClean="0"/>
          </a:p>
          <a:p>
            <a:r>
              <a:rPr lang="nl-NL" sz="2000" dirty="0" smtClean="0"/>
              <a:t>	- </a:t>
            </a:r>
            <a:r>
              <a:rPr lang="nl-NL" sz="2000" dirty="0" err="1"/>
              <a:t>C</a:t>
            </a:r>
            <a:r>
              <a:rPr lang="nl-NL" sz="2000" dirty="0" err="1" smtClean="0"/>
              <a:t>aos</a:t>
            </a:r>
            <a:endParaRPr lang="nl-NL" sz="2000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Lack</a:t>
            </a:r>
            <a:r>
              <a:rPr lang="nl-NL" sz="2000" dirty="0" smtClean="0"/>
              <a:t> of control</a:t>
            </a:r>
          </a:p>
          <a:p>
            <a:r>
              <a:rPr lang="nl-NL" sz="2000" dirty="0" smtClean="0"/>
              <a:t>	- No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/>
              <a:t>Failed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/or </a:t>
            </a:r>
            <a:r>
              <a:rPr lang="nl-NL" sz="2000" b="1" dirty="0" err="1" smtClean="0"/>
              <a:t>suspicious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projects</a:t>
            </a:r>
            <a:endParaRPr lang="nl-NL" sz="2000" b="1" dirty="0" smtClean="0"/>
          </a:p>
          <a:p>
            <a:r>
              <a:rPr lang="nl-NL" sz="2000" dirty="0" smtClean="0"/>
              <a:t>	- </a:t>
            </a:r>
            <a:r>
              <a:rPr lang="nl-NL" sz="2000" dirty="0" err="1" smtClean="0"/>
              <a:t>Violation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laws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err="1"/>
              <a:t>S</a:t>
            </a:r>
            <a:r>
              <a:rPr lang="nl-NL" sz="2000" dirty="0" err="1" smtClean="0"/>
              <a:t>uspious</a:t>
            </a:r>
            <a:r>
              <a:rPr lang="nl-NL" sz="2000" dirty="0" smtClean="0"/>
              <a:t> procedures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- Large </a:t>
            </a:r>
            <a:r>
              <a:rPr lang="nl-NL" sz="2000" dirty="0" err="1" smtClean="0"/>
              <a:t>overrun</a:t>
            </a:r>
            <a:r>
              <a:rPr lang="nl-NL" sz="2000" dirty="0" smtClean="0"/>
              <a:t> of </a:t>
            </a:r>
            <a:r>
              <a:rPr lang="nl-NL" sz="2000" dirty="0" err="1" smtClean="0"/>
              <a:t>costs</a:t>
            </a:r>
            <a:endParaRPr lang="nl-NL" sz="2000" dirty="0" smtClean="0"/>
          </a:p>
          <a:p>
            <a:endParaRPr lang="nl-NL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dirty="0" smtClean="0"/>
          </a:p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01168" y="1417320"/>
            <a:ext cx="4983480" cy="5248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GOVERNMENT </a:t>
            </a:r>
            <a:r>
              <a:rPr lang="nl-NL" b="1" dirty="0" smtClean="0">
                <a:solidFill>
                  <a:schemeClr val="bg1"/>
                </a:solidFill>
              </a:rPr>
              <a:t>DEPARTMENTS</a:t>
            </a:r>
            <a:endParaRPr lang="nl-NL" dirty="0" smtClean="0"/>
          </a:p>
          <a:p>
            <a:r>
              <a:rPr lang="nl-NL" sz="4000" dirty="0" err="1" smtClean="0"/>
              <a:t>Education</a:t>
            </a:r>
            <a:endParaRPr lang="nl-NL" sz="4000" dirty="0" smtClean="0"/>
          </a:p>
          <a:p>
            <a:r>
              <a:rPr lang="nl-NL" sz="4000" dirty="0" err="1"/>
              <a:t>Social</a:t>
            </a:r>
            <a:r>
              <a:rPr lang="nl-NL" sz="4000" dirty="0"/>
              <a:t> </a:t>
            </a:r>
            <a:r>
              <a:rPr lang="nl-NL" sz="4000" dirty="0" err="1" smtClean="0"/>
              <a:t>affairs</a:t>
            </a:r>
            <a:endParaRPr lang="nl-NL" sz="4000" dirty="0" smtClean="0"/>
          </a:p>
          <a:p>
            <a:r>
              <a:rPr lang="nl-NL" sz="4000" dirty="0" smtClean="0"/>
              <a:t>Health</a:t>
            </a:r>
          </a:p>
          <a:p>
            <a:r>
              <a:rPr lang="nl-NL" sz="4000" dirty="0" err="1" smtClean="0"/>
              <a:t>Justice</a:t>
            </a:r>
            <a:endParaRPr lang="nl-NL" sz="4000" dirty="0" smtClean="0"/>
          </a:p>
          <a:p>
            <a:r>
              <a:rPr lang="nl-NL" sz="4000" dirty="0" err="1" smtClean="0"/>
              <a:t>Infrastructure</a:t>
            </a:r>
            <a:endParaRPr lang="nl-NL" sz="4000" dirty="0" smtClean="0"/>
          </a:p>
          <a:p>
            <a:r>
              <a:rPr lang="nl-NL" sz="4000" dirty="0" err="1" smtClean="0"/>
              <a:t>Lower</a:t>
            </a:r>
            <a:r>
              <a:rPr lang="nl-NL" sz="4000" dirty="0" smtClean="0"/>
              <a:t> </a:t>
            </a:r>
            <a:r>
              <a:rPr lang="nl-NL" sz="4000" dirty="0" err="1" smtClean="0"/>
              <a:t>taxes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 rot="10800000">
            <a:off x="5193792" y="379933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417775" y="385698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AFL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568" y="448056"/>
            <a:ext cx="10515600" cy="54864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olidFill>
                  <a:srgbClr val="7030A0"/>
                </a:solidFill>
              </a:rPr>
              <a:t>CHANGE OF PARADIGM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6888" y="1216152"/>
            <a:ext cx="11841480" cy="496081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Good governance = Bad politics → Good politics = Bad governance </a:t>
            </a:r>
          </a:p>
          <a:p>
            <a:pPr marL="0" lv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	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	</a:t>
            </a:r>
            <a:r>
              <a:rPr lang="en-US" sz="3600" dirty="0" smtClean="0"/>
              <a:t>NOT </a:t>
            </a:r>
            <a:r>
              <a:rPr lang="en-US" sz="3600" dirty="0" smtClean="0"/>
              <a:t>SUSTAINABLE!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r>
              <a:rPr lang="en-US" sz="3600" dirty="0" smtClean="0"/>
              <a:t>		</a:t>
            </a:r>
            <a:r>
              <a:rPr lang="en-US" sz="3600" b="1" dirty="0" smtClean="0">
                <a:solidFill>
                  <a:srgbClr val="0070C0"/>
                </a:solidFill>
              </a:rPr>
              <a:t>Good </a:t>
            </a:r>
            <a:r>
              <a:rPr lang="en-US" sz="3600" b="1" dirty="0">
                <a:solidFill>
                  <a:srgbClr val="0070C0"/>
                </a:solidFill>
              </a:rPr>
              <a:t>governance = the best </a:t>
            </a:r>
            <a:r>
              <a:rPr lang="en-US" sz="3600" b="1" dirty="0" smtClean="0">
                <a:solidFill>
                  <a:srgbClr val="0070C0"/>
                </a:solidFill>
              </a:rPr>
              <a:t>politics        Sustainable</a:t>
            </a:r>
          </a:p>
          <a:p>
            <a:pPr lvl="0"/>
            <a:endParaRPr lang="nl-NL" sz="3600" dirty="0"/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In order to realize good </a:t>
            </a:r>
            <a:r>
              <a:rPr lang="en-US" sz="3600" dirty="0" smtClean="0">
                <a:solidFill>
                  <a:srgbClr val="FF0000"/>
                </a:solidFill>
              </a:rPr>
              <a:t>governance, </a:t>
            </a:r>
            <a:r>
              <a:rPr lang="en-US" sz="3600" dirty="0">
                <a:solidFill>
                  <a:srgbClr val="FF0000"/>
                </a:solidFill>
              </a:rPr>
              <a:t>it is inevitable to recognize the workings of bad governance and to repair/eliminate all the shortcomings </a:t>
            </a:r>
            <a:r>
              <a:rPr lang="en-US" sz="3600" dirty="0" smtClean="0">
                <a:solidFill>
                  <a:srgbClr val="FF0000"/>
                </a:solidFill>
              </a:rPr>
              <a:t>→ </a:t>
            </a:r>
            <a:r>
              <a:rPr lang="en-US" sz="3600" b="1" dirty="0" smtClean="0">
                <a:solidFill>
                  <a:srgbClr val="FF0000"/>
                </a:solidFill>
              </a:rPr>
              <a:t>PRESENTATION DAY 2</a:t>
            </a:r>
            <a:endParaRPr lang="nl-NL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>
            <a:off x="6167628" y="1764792"/>
            <a:ext cx="237744" cy="43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>
            <a:off x="6201156" y="2752344"/>
            <a:ext cx="237744" cy="43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>
            <a:off x="8485632" y="3493008"/>
            <a:ext cx="493776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970814" y="1"/>
            <a:ext cx="6221186" cy="832756"/>
          </a:xfrm>
          <a:prstGeom prst="rect">
            <a:avLst/>
          </a:prstGeom>
          <a:solidFill>
            <a:srgbClr val="224666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8"/>
            <a:ext cx="12192000" cy="6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0630" y="1817916"/>
            <a:ext cx="1160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>
                <a:solidFill>
                  <a:srgbClr val="224678"/>
                </a:solidFill>
              </a:rPr>
              <a:t>LONG WALK TO </a:t>
            </a:r>
          </a:p>
          <a:p>
            <a:pPr algn="ctr"/>
            <a:r>
              <a:rPr lang="nl-NL" sz="6000" b="1" dirty="0" smtClean="0">
                <a:solidFill>
                  <a:srgbClr val="224678"/>
                </a:solidFill>
              </a:rPr>
              <a:t>GOOD GOVERNANCE</a:t>
            </a:r>
            <a:endParaRPr lang="nl-NL" sz="6000" b="1" dirty="0">
              <a:solidFill>
                <a:srgbClr val="224678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1" y="3958220"/>
            <a:ext cx="3820886" cy="28997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rot="16200000">
            <a:off x="2947406" y="5766804"/>
            <a:ext cx="1578428" cy="168534"/>
          </a:xfrm>
          <a:prstGeom prst="rect">
            <a:avLst/>
          </a:prstGeom>
          <a:solidFill>
            <a:srgbClr val="E3E7EC"/>
          </a:solidFill>
        </p:spPr>
        <p:txBody>
          <a:bodyPr wrap="square" rtlCol="0">
            <a:spAutoFit/>
          </a:bodyPr>
          <a:lstStyle/>
          <a:p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14413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A NASTY REALITY</a:t>
            </a:r>
            <a:endParaRPr lang="nl-NL" b="1" dirty="0">
              <a:solidFill>
                <a:srgbClr val="7030A0"/>
              </a:solidFill>
            </a:endParaRPr>
          </a:p>
        </p:txBody>
      </p:sp>
      <p:pic>
        <p:nvPicPr>
          <p:cNvPr id="2064" name="Picture 16" descr="https://ansionnachfionn.files.wordpress.com/2014/10/corruption-or-patron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4600" y="10137303"/>
            <a:ext cx="1430138" cy="7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nsionnachfionn.files.wordpress.com/2014/10/corruption-or-patron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868320" cy="50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8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sresultaat voor fietspad nederl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2" y="357505"/>
            <a:ext cx="4280217" cy="29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fietspad nederla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13" y="3678510"/>
            <a:ext cx="6215988" cy="288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sresultaat voor fietspad nederla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05" y="443299"/>
            <a:ext cx="3885065" cy="288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6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A NASTY REALITY</a:t>
            </a:r>
            <a:endParaRPr lang="nl-NL" b="1" dirty="0">
              <a:solidFill>
                <a:srgbClr val="7030A0"/>
              </a:solidFill>
            </a:endParaRPr>
          </a:p>
        </p:txBody>
      </p:sp>
      <p:pic>
        <p:nvPicPr>
          <p:cNvPr id="2064" name="Picture 16" descr="https://ansionnachfionn.files.wordpress.com/2014/10/corruption-or-patron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4600" y="10137303"/>
            <a:ext cx="1430138" cy="7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nsionnachfionn.files.wordpress.com/2014/10/corruption-or-patron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868320" cy="50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0"/>
            <a:ext cx="4354286" cy="681445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2454" y="479774"/>
            <a:ext cx="73752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Insight 1 </a:t>
            </a:r>
            <a:r>
              <a:rPr lang="en-US" sz="4000" dirty="0" smtClean="0">
                <a:solidFill>
                  <a:srgbClr val="224678"/>
                </a:solidFill>
              </a:rPr>
              <a:t> </a:t>
            </a:r>
          </a:p>
          <a:p>
            <a:pPr lvl="0"/>
            <a:r>
              <a:rPr lang="en-US" sz="4000" dirty="0" smtClean="0">
                <a:solidFill>
                  <a:srgbClr val="224678"/>
                </a:solidFill>
              </a:rPr>
              <a:t>‘</a:t>
            </a:r>
            <a:r>
              <a:rPr lang="en-US" sz="4000" b="1" dirty="0" smtClean="0">
                <a:solidFill>
                  <a:srgbClr val="0070C0"/>
                </a:solidFill>
              </a:rPr>
              <a:t>General</a:t>
            </a:r>
            <a:r>
              <a:rPr lang="en-US" sz="4000" b="1" dirty="0">
                <a:solidFill>
                  <a:srgbClr val="0070C0"/>
                </a:solidFill>
              </a:rPr>
              <a:t>’ practice &amp;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huge difference between ideal (Report Quality) and reality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  <a:p>
            <a:pPr lvl="0"/>
            <a:endParaRPr lang="nl-NL" sz="4000" dirty="0">
              <a:solidFill>
                <a:srgbClr val="224678"/>
              </a:solidFill>
            </a:endParaRPr>
          </a:p>
          <a:p>
            <a:r>
              <a:rPr lang="en-US" sz="4000" i="1" dirty="0">
                <a:solidFill>
                  <a:srgbClr val="224678"/>
                </a:solidFill>
              </a:rPr>
              <a:t>Good governance </a:t>
            </a:r>
            <a:endParaRPr lang="en-US" sz="4000" i="1" dirty="0" smtClean="0">
              <a:solidFill>
                <a:srgbClr val="224678"/>
              </a:solidFill>
            </a:endParaRPr>
          </a:p>
          <a:p>
            <a:r>
              <a:rPr lang="en-US" sz="4000" i="1" dirty="0">
                <a:solidFill>
                  <a:srgbClr val="224678"/>
                </a:solidFill>
              </a:rPr>
              <a:t>	</a:t>
            </a:r>
            <a:r>
              <a:rPr lang="en-US" sz="4000" i="1" dirty="0" smtClean="0">
                <a:solidFill>
                  <a:srgbClr val="224678"/>
                </a:solidFill>
              </a:rPr>
              <a:t>	&amp; </a:t>
            </a:r>
          </a:p>
          <a:p>
            <a:r>
              <a:rPr lang="en-US" sz="4000" i="1" dirty="0" smtClean="0">
                <a:solidFill>
                  <a:srgbClr val="224678"/>
                </a:solidFill>
              </a:rPr>
              <a:t>the </a:t>
            </a:r>
            <a:r>
              <a:rPr lang="en-US" sz="4000" i="1" dirty="0">
                <a:solidFill>
                  <a:srgbClr val="224678"/>
                </a:solidFill>
              </a:rPr>
              <a:t>political reality</a:t>
            </a:r>
            <a:endParaRPr lang="nl-NL" sz="4000" dirty="0">
              <a:solidFill>
                <a:srgbClr val="224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60" y="0"/>
            <a:ext cx="500584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31694" y="458124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Insight 2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0"/>
            <a:r>
              <a:rPr lang="en-US" sz="4000" b="1" dirty="0" smtClean="0">
                <a:solidFill>
                  <a:srgbClr val="0070C0"/>
                </a:solidFill>
              </a:rPr>
              <a:t>Huge </a:t>
            </a:r>
            <a:r>
              <a:rPr lang="en-US" sz="4000" b="1" dirty="0">
                <a:solidFill>
                  <a:srgbClr val="0070C0"/>
                </a:solidFill>
              </a:rPr>
              <a:t>difference between promises to </a:t>
            </a:r>
            <a:r>
              <a:rPr lang="en-US" sz="4000" b="1" dirty="0" err="1">
                <a:solidFill>
                  <a:srgbClr val="0070C0"/>
                </a:solidFill>
              </a:rPr>
              <a:t>saveguard</a:t>
            </a:r>
            <a:r>
              <a:rPr lang="en-US" sz="4000" b="1" dirty="0">
                <a:solidFill>
                  <a:srgbClr val="0070C0"/>
                </a:solidFill>
              </a:rPr>
              <a:t> general interests and the selfish quest for material improvement for friends &amp; family</a:t>
            </a:r>
          </a:p>
          <a:p>
            <a:pPr lvl="0"/>
            <a:endParaRPr lang="nl-NL" sz="4000" dirty="0">
              <a:solidFill>
                <a:srgbClr val="224678"/>
              </a:solidFill>
            </a:endParaRPr>
          </a:p>
          <a:p>
            <a:r>
              <a:rPr lang="en-US" sz="4000" i="1" dirty="0">
                <a:solidFill>
                  <a:srgbClr val="224678"/>
                </a:solidFill>
              </a:rPr>
              <a:t>25 years Status </a:t>
            </a:r>
            <a:r>
              <a:rPr lang="en-US" sz="4000" i="1" dirty="0" err="1">
                <a:solidFill>
                  <a:srgbClr val="224678"/>
                </a:solidFill>
              </a:rPr>
              <a:t>Aparte</a:t>
            </a:r>
            <a:r>
              <a:rPr lang="en-US" sz="4000" i="1" dirty="0">
                <a:solidFill>
                  <a:srgbClr val="224678"/>
                </a:solidFill>
              </a:rPr>
              <a:t>, </a:t>
            </a:r>
            <a:endParaRPr lang="en-US" sz="4000" i="1" dirty="0" smtClean="0">
              <a:solidFill>
                <a:srgbClr val="224678"/>
              </a:solidFill>
            </a:endParaRPr>
          </a:p>
          <a:p>
            <a:r>
              <a:rPr lang="en-US" sz="4000" i="1" dirty="0" smtClean="0">
                <a:solidFill>
                  <a:srgbClr val="224678"/>
                </a:solidFill>
              </a:rPr>
              <a:t>a </a:t>
            </a:r>
            <a:r>
              <a:rPr lang="en-US" sz="4000" i="1" dirty="0">
                <a:solidFill>
                  <a:srgbClr val="224678"/>
                </a:solidFill>
              </a:rPr>
              <a:t>politician’s paradise </a:t>
            </a:r>
            <a:endParaRPr lang="nl-NL" sz="4000" dirty="0">
              <a:solidFill>
                <a:srgbClr val="224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Armand\Downloads\logo-EN-H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64" y="843578"/>
            <a:ext cx="5172636" cy="528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627527" y="117692"/>
            <a:ext cx="77634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Insight </a:t>
            </a:r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dirty="0" smtClean="0">
              <a:solidFill>
                <a:srgbClr val="224678"/>
              </a:solidFill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</a:rPr>
              <a:t>I</a:t>
            </a:r>
            <a:r>
              <a:rPr lang="en-US" sz="3600" b="1" dirty="0" smtClean="0">
                <a:solidFill>
                  <a:srgbClr val="0070C0"/>
                </a:solidFill>
              </a:rPr>
              <a:t>ndividuals </a:t>
            </a:r>
            <a:r>
              <a:rPr lang="en-US" sz="3600" b="1" dirty="0">
                <a:solidFill>
                  <a:srgbClr val="0070C0"/>
                </a:solidFill>
              </a:rPr>
              <a:t>can’t fight organizations</a:t>
            </a:r>
            <a:r>
              <a:rPr lang="en-US" sz="3600" dirty="0">
                <a:solidFill>
                  <a:srgbClr val="0070C0"/>
                </a:solidFill>
              </a:rPr>
              <a:t>  </a:t>
            </a:r>
          </a:p>
          <a:p>
            <a:pPr lvl="0"/>
            <a:endParaRPr lang="en-US" sz="3600" dirty="0">
              <a:solidFill>
                <a:srgbClr val="224678"/>
              </a:solidFill>
            </a:endParaRPr>
          </a:p>
          <a:p>
            <a:pPr lvl="0"/>
            <a:r>
              <a:rPr lang="en-US" sz="3600" b="1" dirty="0">
                <a:solidFill>
                  <a:srgbClr val="224678"/>
                </a:solidFill>
              </a:rPr>
              <a:t>Creation of QGFA </a:t>
            </a:r>
            <a:r>
              <a:rPr lang="en-US" sz="3600" dirty="0" smtClean="0">
                <a:solidFill>
                  <a:srgbClr val="224678"/>
                </a:solidFill>
              </a:rPr>
              <a:t> </a:t>
            </a:r>
          </a:p>
          <a:p>
            <a:pPr lvl="0"/>
            <a:r>
              <a:rPr lang="en-US" sz="3600" dirty="0" smtClean="0">
                <a:solidFill>
                  <a:srgbClr val="224678"/>
                </a:solidFill>
              </a:rPr>
              <a:t>Bad </a:t>
            </a:r>
            <a:r>
              <a:rPr lang="en-US" sz="3600" dirty="0">
                <a:solidFill>
                  <a:srgbClr val="224678"/>
                </a:solidFill>
              </a:rPr>
              <a:t>governance, organized by </a:t>
            </a:r>
            <a:endParaRPr lang="en-US" sz="3600" dirty="0" smtClean="0">
              <a:solidFill>
                <a:srgbClr val="224678"/>
              </a:solidFill>
            </a:endParaRPr>
          </a:p>
          <a:p>
            <a:pPr lvl="0"/>
            <a:r>
              <a:rPr lang="en-US" sz="3600" dirty="0" smtClean="0">
                <a:solidFill>
                  <a:srgbClr val="224678"/>
                </a:solidFill>
              </a:rPr>
              <a:t>political </a:t>
            </a:r>
            <a:r>
              <a:rPr lang="en-US" sz="3600" dirty="0">
                <a:solidFill>
                  <a:srgbClr val="224678"/>
                </a:solidFill>
              </a:rPr>
              <a:t>parties in the </a:t>
            </a:r>
            <a:endParaRPr lang="en-US" sz="3600" dirty="0" smtClean="0">
              <a:solidFill>
                <a:srgbClr val="224678"/>
              </a:solidFill>
            </a:endParaRPr>
          </a:p>
          <a:p>
            <a:pPr lvl="0"/>
            <a:r>
              <a:rPr lang="en-US" sz="3600" dirty="0" smtClean="0">
                <a:solidFill>
                  <a:srgbClr val="224678"/>
                </a:solidFill>
              </a:rPr>
              <a:t>government</a:t>
            </a:r>
            <a:r>
              <a:rPr lang="en-US" sz="3600" dirty="0">
                <a:solidFill>
                  <a:srgbClr val="224678"/>
                </a:solidFill>
              </a:rPr>
              <a:t>, </a:t>
            </a:r>
            <a:r>
              <a:rPr lang="en-US" sz="3600" dirty="0" smtClean="0">
                <a:solidFill>
                  <a:srgbClr val="224678"/>
                </a:solidFill>
              </a:rPr>
              <a:t>can </a:t>
            </a:r>
            <a:r>
              <a:rPr lang="en-US" sz="3600" dirty="0">
                <a:solidFill>
                  <a:srgbClr val="224678"/>
                </a:solidFill>
              </a:rPr>
              <a:t>only be </a:t>
            </a:r>
            <a:endParaRPr lang="en-US" sz="3600" dirty="0" smtClean="0">
              <a:solidFill>
                <a:srgbClr val="224678"/>
              </a:solidFill>
            </a:endParaRPr>
          </a:p>
          <a:p>
            <a:pPr lvl="0"/>
            <a:r>
              <a:rPr lang="en-US" sz="3600" dirty="0" smtClean="0">
                <a:solidFill>
                  <a:srgbClr val="224678"/>
                </a:solidFill>
              </a:rPr>
              <a:t>overcome </a:t>
            </a:r>
            <a:r>
              <a:rPr lang="en-US" sz="3600" dirty="0">
                <a:solidFill>
                  <a:srgbClr val="224678"/>
                </a:solidFill>
              </a:rPr>
              <a:t>by the organization </a:t>
            </a:r>
            <a:endParaRPr lang="en-US" sz="3600" dirty="0" smtClean="0">
              <a:solidFill>
                <a:srgbClr val="224678"/>
              </a:solidFill>
            </a:endParaRPr>
          </a:p>
          <a:p>
            <a:pPr lvl="0"/>
            <a:r>
              <a:rPr lang="en-US" sz="3600" dirty="0" smtClean="0">
                <a:solidFill>
                  <a:srgbClr val="224678"/>
                </a:solidFill>
              </a:rPr>
              <a:t>of </a:t>
            </a:r>
            <a:r>
              <a:rPr lang="en-US" sz="3600" dirty="0">
                <a:solidFill>
                  <a:srgbClr val="224678"/>
                </a:solidFill>
              </a:rPr>
              <a:t>good-willing citizens. </a:t>
            </a:r>
          </a:p>
          <a:p>
            <a:pPr lvl="0"/>
            <a:r>
              <a:rPr lang="en-US" sz="3600" b="1" dirty="0">
                <a:solidFill>
                  <a:srgbClr val="224678"/>
                </a:solidFill>
              </a:rPr>
              <a:t> </a:t>
            </a:r>
            <a:endParaRPr lang="en-US" sz="3600" b="1" dirty="0" smtClean="0">
              <a:solidFill>
                <a:srgbClr val="224678"/>
              </a:solidFill>
            </a:endParaRPr>
          </a:p>
          <a:p>
            <a:pPr lvl="0"/>
            <a:r>
              <a:rPr lang="en-US" sz="3600" b="1" dirty="0" smtClean="0">
                <a:solidFill>
                  <a:srgbClr val="224678"/>
                </a:solidFill>
              </a:rPr>
              <a:t> Important </a:t>
            </a:r>
            <a:r>
              <a:rPr lang="en-US" sz="3600" b="1" dirty="0">
                <a:solidFill>
                  <a:srgbClr val="224678"/>
                </a:solidFill>
              </a:rPr>
              <a:t>statement in Report Quality</a:t>
            </a:r>
            <a:r>
              <a:rPr lang="en-US" sz="3600" dirty="0">
                <a:solidFill>
                  <a:srgbClr val="224678"/>
                </a:solidFill>
              </a:rPr>
              <a:t> </a:t>
            </a:r>
            <a:endParaRPr lang="nl-NL" sz="3600" dirty="0">
              <a:solidFill>
                <a:srgbClr val="224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912" y="674914"/>
            <a:ext cx="11311128" cy="550204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Insight 4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224678"/>
                </a:solidFill>
              </a:rPr>
              <a:t> </a:t>
            </a:r>
          </a:p>
          <a:p>
            <a:pPr lvl="0"/>
            <a:r>
              <a:rPr lang="en-US" sz="4000" b="1" dirty="0" smtClean="0">
                <a:solidFill>
                  <a:srgbClr val="0070C0"/>
                </a:solidFill>
              </a:rPr>
              <a:t>3 MAIN AREAS OF BAD GOVERNANCE</a:t>
            </a:r>
            <a:endParaRPr lang="nl-NL" sz="4000" dirty="0" smtClean="0">
              <a:solidFill>
                <a:srgbClr val="0070C0"/>
              </a:solidFill>
            </a:endParaRPr>
          </a:p>
          <a:p>
            <a:pPr lvl="0"/>
            <a:r>
              <a:rPr lang="en-US" sz="4000" dirty="0" smtClean="0">
                <a:solidFill>
                  <a:srgbClr val="0070C0"/>
                </a:solidFill>
              </a:rPr>
              <a:t>Political </a:t>
            </a:r>
            <a:r>
              <a:rPr lang="en-US" sz="4000" dirty="0">
                <a:solidFill>
                  <a:srgbClr val="0070C0"/>
                </a:solidFill>
              </a:rPr>
              <a:t>patronage</a:t>
            </a:r>
            <a:endParaRPr lang="nl-NL" sz="4000" dirty="0">
              <a:solidFill>
                <a:srgbClr val="0070C0"/>
              </a:solidFill>
            </a:endParaRPr>
          </a:p>
          <a:p>
            <a:pPr lvl="0"/>
            <a:r>
              <a:rPr lang="en-US" sz="4000" dirty="0">
                <a:solidFill>
                  <a:srgbClr val="0070C0"/>
                </a:solidFill>
              </a:rPr>
              <a:t>Deficient financial administration</a:t>
            </a:r>
            <a:endParaRPr lang="nl-NL" sz="4000" dirty="0">
              <a:solidFill>
                <a:srgbClr val="0070C0"/>
              </a:solidFill>
            </a:endParaRPr>
          </a:p>
          <a:p>
            <a:pPr lvl="0"/>
            <a:r>
              <a:rPr lang="en-US" sz="4000" dirty="0">
                <a:solidFill>
                  <a:srgbClr val="0070C0"/>
                </a:solidFill>
              </a:rPr>
              <a:t>Failed </a:t>
            </a:r>
            <a:r>
              <a:rPr lang="en-US" sz="4000" dirty="0" smtClean="0">
                <a:solidFill>
                  <a:srgbClr val="0070C0"/>
                </a:solidFill>
              </a:rPr>
              <a:t>and/or </a:t>
            </a:r>
            <a:r>
              <a:rPr lang="en-US" sz="4000" dirty="0">
                <a:solidFill>
                  <a:srgbClr val="0070C0"/>
                </a:solidFill>
              </a:rPr>
              <a:t>suspicious </a:t>
            </a:r>
            <a:r>
              <a:rPr lang="en-US" sz="4000" dirty="0" smtClean="0">
                <a:solidFill>
                  <a:srgbClr val="0070C0"/>
                </a:solidFill>
              </a:rPr>
              <a:t>projects</a:t>
            </a:r>
          </a:p>
          <a:p>
            <a:pPr lvl="0"/>
            <a:endParaRPr lang="en-US" sz="4000" dirty="0" smtClean="0">
              <a:solidFill>
                <a:srgbClr val="224678"/>
              </a:solidFill>
            </a:endParaRPr>
          </a:p>
          <a:p>
            <a:pPr marL="914400" lvl="2" indent="0">
              <a:buNone/>
            </a:pPr>
            <a:r>
              <a:rPr lang="en-US" sz="3200" dirty="0" smtClean="0">
                <a:solidFill>
                  <a:srgbClr val="224678"/>
                </a:solidFill>
              </a:rPr>
              <a:t>                                 </a:t>
            </a:r>
            <a:r>
              <a:rPr lang="en-US" sz="3200" b="1" dirty="0" smtClean="0">
                <a:solidFill>
                  <a:srgbClr val="0070C0"/>
                </a:solidFill>
              </a:rPr>
              <a:t>Various reports (Personnel &amp; Fin. Adm.)</a:t>
            </a:r>
          </a:p>
          <a:p>
            <a:pPr lvl="0"/>
            <a:endParaRPr lang="en-US" sz="4000" dirty="0" smtClean="0">
              <a:solidFill>
                <a:srgbClr val="224678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Insight 5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224678"/>
                </a:solidFill>
              </a:rPr>
              <a:t>→ </a:t>
            </a:r>
            <a:r>
              <a:rPr lang="en-US" sz="4000" b="1" dirty="0">
                <a:solidFill>
                  <a:srgbClr val="FF0000"/>
                </a:solidFill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uge </a:t>
            </a:r>
            <a:r>
              <a:rPr lang="en-US" sz="4000" b="1" dirty="0">
                <a:solidFill>
                  <a:srgbClr val="FF0000"/>
                </a:solidFill>
              </a:rPr>
              <a:t>cost of </a:t>
            </a:r>
            <a:r>
              <a:rPr lang="en-US" sz="4000" b="1" dirty="0" smtClean="0">
                <a:solidFill>
                  <a:srgbClr val="FF0000"/>
                </a:solidFill>
              </a:rPr>
              <a:t>bad governance</a:t>
            </a:r>
            <a:endParaRPr lang="nl-NL" sz="4000" dirty="0">
              <a:solidFill>
                <a:srgbClr val="FF0000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4270247" y="3692845"/>
            <a:ext cx="21772" cy="1872342"/>
          </a:xfrm>
          <a:prstGeom prst="line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000000"/>
      </a:dk1>
      <a:lt1>
        <a:srgbClr val="FFFFFF"/>
      </a:lt1>
      <a:dk2>
        <a:srgbClr val="50647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446</Words>
  <Application>Microsoft Office PowerPoint</Application>
  <PresentationFormat>Breedbeeld</PresentationFormat>
  <Paragraphs>201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Office-thema</vt:lpstr>
      <vt:lpstr>PowerPoint-presentatie</vt:lpstr>
      <vt:lpstr>PowerPoint-presentatie</vt:lpstr>
      <vt:lpstr>A NASTY REALITY</vt:lpstr>
      <vt:lpstr>PowerPoint-presentatie</vt:lpstr>
      <vt:lpstr>A NASTY REALITY</vt:lpstr>
      <vt:lpstr>PowerPoint-presentatie</vt:lpstr>
      <vt:lpstr>PowerPoint-presentatie</vt:lpstr>
      <vt:lpstr>PowerPoint-presentatie</vt:lpstr>
      <vt:lpstr>PowerPoint-presentatie</vt:lpstr>
      <vt:lpstr>FINANCING BAD GOVERNANCE-1 (BEFORE CAft)</vt:lpstr>
      <vt:lpstr>FINANCING BAD GOVERNANCE-2 (AFTER CAft)</vt:lpstr>
      <vt:lpstr>DECREASING FUNDING FOR SOCIAL ORGANISATIONS</vt:lpstr>
      <vt:lpstr>FINANCIAL CONSECUENCES OF POLITICAL PATRONAGE:  A COMPARISON OF PUBLIC PERSONNEL ARUBA-CURACAO</vt:lpstr>
      <vt:lpstr>FINANCIAL CONSEQUENCES OF  A DEFICIENT FINANCIAL ADMINISTRATION</vt:lpstr>
      <vt:lpstr>FINANCIAL CONSEQUENCES OF FAILED AND/OR SUSPICIOUS PROJECTS : OVER AFL. 1 BILLION/31 YEARS?</vt:lpstr>
      <vt:lpstr>THE MINIMAL COST OF BAD GOVERNANCE IN ARUBA -2017</vt:lpstr>
      <vt:lpstr>GOOD GOVERNANCE</vt:lpstr>
      <vt:lpstr>CHANGE OF PARADIGM 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WALK TO  GOOD GOVERNANCE</dc:title>
  <dc:creator>Sabine De Groot</dc:creator>
  <cp:lastModifiedBy>Armand Hessels</cp:lastModifiedBy>
  <cp:revision>85</cp:revision>
  <dcterms:created xsi:type="dcterms:W3CDTF">2017-08-14T14:09:48Z</dcterms:created>
  <dcterms:modified xsi:type="dcterms:W3CDTF">2017-09-12T20:17:21Z</dcterms:modified>
</cp:coreProperties>
</file>