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859B-1393-404C-893A-5199068B1B20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7ACD-7BF3-48E8-B489-E0F5D5A4A8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492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859B-1393-404C-893A-5199068B1B20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7ACD-7BF3-48E8-B489-E0F5D5A4A8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400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859B-1393-404C-893A-5199068B1B20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7ACD-7BF3-48E8-B489-E0F5D5A4A8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287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859B-1393-404C-893A-5199068B1B20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7ACD-7BF3-48E8-B489-E0F5D5A4A8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379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859B-1393-404C-893A-5199068B1B20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7ACD-7BF3-48E8-B489-E0F5D5A4A8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657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859B-1393-404C-893A-5199068B1B20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7ACD-7BF3-48E8-B489-E0F5D5A4A8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862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859B-1393-404C-893A-5199068B1B20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7ACD-7BF3-48E8-B489-E0F5D5A4A8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945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859B-1393-404C-893A-5199068B1B20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7ACD-7BF3-48E8-B489-E0F5D5A4A8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579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859B-1393-404C-893A-5199068B1B20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7ACD-7BF3-48E8-B489-E0F5D5A4A8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266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859B-1393-404C-893A-5199068B1B20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7ACD-7BF3-48E8-B489-E0F5D5A4A8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812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859B-1393-404C-893A-5199068B1B20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7ACD-7BF3-48E8-B489-E0F5D5A4A8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581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9859B-1393-404C-893A-5199068B1B20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E7ACD-7BF3-48E8-B489-E0F5D5A4A8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670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EENVOUDIGE BEGROTING 2016 ZONDER LENING</a:t>
            </a:r>
            <a:endParaRPr lang="nl-NL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543950"/>
              </p:ext>
            </p:extLst>
          </p:nvPr>
        </p:nvGraphicFramePr>
        <p:xfrm>
          <a:off x="998377" y="1690685"/>
          <a:ext cx="9722495" cy="4355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1466"/>
                <a:gridCol w="2070343"/>
                <a:gridCol w="2206005"/>
                <a:gridCol w="1934681"/>
              </a:tblGrid>
              <a:tr h="628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</a:rPr>
                        <a:t>DESCRIPSHON</a:t>
                      </a:r>
                      <a:endParaRPr lang="nl-NL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 smtClean="0">
                          <a:effectLst/>
                        </a:rPr>
                        <a:t>INKOMST.</a:t>
                      </a:r>
                      <a:endParaRPr lang="nl-NL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 smtClean="0">
                          <a:effectLst/>
                        </a:rPr>
                        <a:t>UITGAVEN</a:t>
                      </a:r>
                      <a:endParaRPr lang="nl-NL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</a:rPr>
                        <a:t>SALDO </a:t>
                      </a:r>
                      <a:endParaRPr lang="nl-NL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2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Belasting, dividend, </a:t>
                      </a:r>
                      <a:r>
                        <a:rPr lang="nl-NL" sz="2400" dirty="0">
                          <a:effectLst/>
                        </a:rPr>
                        <a:t>etc.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1.243.332.000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 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 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Personeel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 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FF0000"/>
                          </a:solidFill>
                          <a:effectLst/>
                        </a:rPr>
                        <a:t>695.659.000</a:t>
                      </a:r>
                      <a:endParaRPr lang="nl-NL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 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Goederen</a:t>
                      </a:r>
                      <a:r>
                        <a:rPr lang="nl-NL" sz="2400" baseline="0" dirty="0" smtClean="0">
                          <a:effectLst/>
                        </a:rPr>
                        <a:t> &amp; diensten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 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272.562.000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 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Intrest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 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FF0000"/>
                          </a:solidFill>
                          <a:effectLst/>
                        </a:rPr>
                        <a:t>209.424.000</a:t>
                      </a:r>
                      <a:endParaRPr lang="nl-NL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 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Subsidie </a:t>
                      </a:r>
                      <a:r>
                        <a:rPr lang="nl-NL" sz="2400" smtClean="0">
                          <a:effectLst/>
                        </a:rPr>
                        <a:t>(exlusief </a:t>
                      </a:r>
                      <a:r>
                        <a:rPr lang="nl-NL" sz="2400" dirty="0" smtClean="0">
                          <a:effectLst/>
                        </a:rPr>
                        <a:t>salaris)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 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52.878.000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 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8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TOTAAL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>
                          <a:effectLst/>
                        </a:rPr>
                        <a:t>1.243.332.000</a:t>
                      </a:r>
                      <a:endParaRPr lang="nl-NL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</a:rPr>
                        <a:t>1.230.523.000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chemeClr val="tx1"/>
                          </a:solidFill>
                          <a:effectLst/>
                        </a:rPr>
                        <a:t>12.809.000</a:t>
                      </a:r>
                      <a:endParaRPr lang="nl-NL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7526042" y="-153794"/>
            <a:ext cx="2598078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PRESUPUESTO DI ARUBA 2016</a:t>
            </a: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121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00"/>
    </mc:Choice>
    <mc:Fallback xmlns="">
      <p:transition spd="slow" advTm="59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EEN KLEINE VERGELIJKING V.W.B. PERSONEEL</a:t>
            </a:r>
            <a:endParaRPr lang="nl-NL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/>
          </p:nvPr>
        </p:nvGraphicFramePr>
        <p:xfrm>
          <a:off x="629729" y="1561381"/>
          <a:ext cx="10724072" cy="5305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0671"/>
                <a:gridCol w="2958860"/>
                <a:gridCol w="2743200"/>
                <a:gridCol w="2451341"/>
              </a:tblGrid>
              <a:tr h="939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</a:rPr>
                        <a:t>LAND </a:t>
                      </a:r>
                      <a:r>
                        <a:rPr lang="nl-NL" sz="2800" dirty="0">
                          <a:effectLst/>
                        </a:rPr>
                        <a:t>(2014)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</a:rPr>
                        <a:t>INWONERS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</a:rPr>
                        <a:t>TOTAAL AANTAL AMBTENAREN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</a:rPr>
                        <a:t>BUREAUS VAN DE MINISTERS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75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ARUBA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</a:rPr>
                        <a:t>106.795</a:t>
                      </a: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</a:rPr>
                        <a:t>5.757</a:t>
                      </a: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</a:rPr>
                        <a:t>374</a:t>
                      </a: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75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</a:rPr>
                        <a:t>CURACAO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</a:rPr>
                        <a:t>154.843</a:t>
                      </a: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</a:rPr>
                        <a:t>4.617</a:t>
                      </a: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</a:rPr>
                        <a:t>278</a:t>
                      </a: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34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OPMERKINGEN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571500" marR="0" indent="-5715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Ofschoon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Curacao </a:t>
                      </a:r>
                      <a:r>
                        <a:rPr lang="en-US" sz="2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bijna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50% </a:t>
                      </a:r>
                      <a:r>
                        <a:rPr lang="en-US" sz="2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meer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inwoners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telt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heft Aruba </a:t>
                      </a:r>
                      <a:r>
                        <a:rPr lang="en-US" sz="2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meer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1.100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ambtenaren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meer</a:t>
                      </a:r>
                      <a:endParaRPr lang="en-US" sz="24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71500" marR="0" indent="-5715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het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geval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Aruba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dezelfde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verhouding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van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ambtenaar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inwoners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(1/33,5)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zou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hebben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zou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Aruba (1/18,5) 3.200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ambtenaren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tellen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dus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2.500 minder…</a:t>
                      </a:r>
                    </a:p>
                    <a:p>
                      <a:pPr marL="571500" marR="0" indent="-5715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zou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Aruba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meer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Afl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200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miljoen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jaar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schelen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dus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meer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Afl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2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miljard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10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jaar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oftewel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helft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van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onze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nationale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schuld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9422">
        <p14:reveal/>
      </p:transition>
    </mc:Choice>
    <mc:Fallback xmlns="">
      <p:transition spd="slow" advTm="1594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295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RENTE VERPLICHTINGEN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6377" y="1328468"/>
            <a:ext cx="10696755" cy="5158596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Momenteel</a:t>
            </a:r>
            <a:r>
              <a:rPr lang="en-US" dirty="0" smtClean="0"/>
              <a:t> </a:t>
            </a:r>
            <a:r>
              <a:rPr lang="en-US" dirty="0" err="1" smtClean="0"/>
              <a:t>betaalt</a:t>
            </a:r>
            <a:r>
              <a:rPr lang="en-US" dirty="0" smtClean="0"/>
              <a:t> Aruba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Afl</a:t>
            </a:r>
            <a:r>
              <a:rPr lang="en-US" b="1" dirty="0" smtClean="0"/>
              <a:t>. 200 </a:t>
            </a:r>
            <a:r>
              <a:rPr lang="en-US" b="1" dirty="0" err="1" smtClean="0"/>
              <a:t>miljoen</a:t>
            </a:r>
            <a:r>
              <a:rPr lang="en-US" b="1" dirty="0" smtClean="0"/>
              <a:t>/</a:t>
            </a:r>
            <a:r>
              <a:rPr lang="en-US" b="1" dirty="0" err="1" smtClean="0"/>
              <a:t>jaar</a:t>
            </a:r>
            <a:r>
              <a:rPr lang="en-US" b="1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rente</a:t>
            </a:r>
            <a:endParaRPr lang="en-US" dirty="0" smtClean="0"/>
          </a:p>
          <a:p>
            <a:r>
              <a:rPr lang="en-US" b="1" dirty="0" smtClean="0"/>
              <a:t>Na 10 </a:t>
            </a:r>
            <a:r>
              <a:rPr lang="en-US" b="1" dirty="0" err="1" smtClean="0"/>
              <a:t>jaar</a:t>
            </a:r>
            <a:r>
              <a:rPr lang="en-US" dirty="0" smtClean="0"/>
              <a:t>, </a:t>
            </a:r>
            <a:r>
              <a:rPr lang="en-US" dirty="0" err="1" smtClean="0"/>
              <a:t>heeft</a:t>
            </a:r>
            <a:r>
              <a:rPr lang="en-US" dirty="0" smtClean="0"/>
              <a:t> Aruba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Afl</a:t>
            </a:r>
            <a:r>
              <a:rPr lang="en-US" b="1" dirty="0"/>
              <a:t>. </a:t>
            </a:r>
            <a:r>
              <a:rPr lang="en-US" b="1" dirty="0" smtClean="0"/>
              <a:t>2 </a:t>
            </a:r>
            <a:r>
              <a:rPr lang="en-US" b="1" dirty="0" err="1" smtClean="0"/>
              <a:t>miljard</a:t>
            </a:r>
            <a:r>
              <a:rPr lang="en-US" b="1" dirty="0" smtClean="0"/>
              <a:t> </a:t>
            </a:r>
            <a:r>
              <a:rPr lang="en-US" dirty="0" err="1" smtClean="0"/>
              <a:t>alleen</a:t>
            </a:r>
            <a:r>
              <a:rPr lang="en-US" dirty="0" smtClean="0"/>
              <a:t> al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rente</a:t>
            </a:r>
            <a:r>
              <a:rPr lang="en-US" dirty="0" smtClean="0"/>
              <a:t> </a:t>
            </a:r>
            <a:r>
              <a:rPr lang="en-US" dirty="0" err="1" smtClean="0"/>
              <a:t>betaald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Dat</a:t>
            </a:r>
            <a:r>
              <a:rPr lang="en-US" dirty="0" smtClean="0"/>
              <a:t> is </a:t>
            </a:r>
            <a:r>
              <a:rPr lang="en-US" b="1" dirty="0" err="1" smtClean="0"/>
              <a:t>zonder</a:t>
            </a:r>
            <a:r>
              <a:rPr lang="en-US" dirty="0" smtClean="0"/>
              <a:t> de </a:t>
            </a:r>
            <a:r>
              <a:rPr lang="en-US" dirty="0" err="1" smtClean="0"/>
              <a:t>rente</a:t>
            </a:r>
            <a:r>
              <a:rPr lang="en-US" dirty="0" smtClean="0"/>
              <a:t> </a:t>
            </a:r>
            <a:r>
              <a:rPr lang="en-US" dirty="0" err="1" smtClean="0"/>
              <a:t>t.b.v</a:t>
            </a:r>
            <a:r>
              <a:rPr lang="en-US" dirty="0" smtClean="0"/>
              <a:t>. de PPP-</a:t>
            </a:r>
            <a:r>
              <a:rPr lang="en-US" dirty="0" err="1" smtClean="0"/>
              <a:t>projecten</a:t>
            </a:r>
            <a:r>
              <a:rPr lang="en-US" dirty="0" smtClean="0"/>
              <a:t> (7-9%)</a:t>
            </a:r>
          </a:p>
          <a:p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bedrag</a:t>
            </a:r>
            <a:r>
              <a:rPr lang="en-US" dirty="0" smtClean="0"/>
              <a:t>, </a:t>
            </a:r>
            <a:r>
              <a:rPr lang="en-US" dirty="0" err="1" smtClean="0"/>
              <a:t>tesamen</a:t>
            </a:r>
            <a:r>
              <a:rPr lang="en-US" dirty="0" smtClean="0"/>
              <a:t> met de ‘PPP-</a:t>
            </a:r>
            <a:r>
              <a:rPr lang="en-US" dirty="0" err="1" smtClean="0"/>
              <a:t>rente</a:t>
            </a:r>
            <a:r>
              <a:rPr lang="en-US" dirty="0" smtClean="0"/>
              <a:t>’ </a:t>
            </a:r>
            <a:r>
              <a:rPr lang="en-US" b="1" dirty="0" err="1" smtClean="0"/>
              <a:t>komt</a:t>
            </a:r>
            <a:r>
              <a:rPr lang="en-US" b="1" dirty="0" smtClean="0"/>
              <a:t> </a:t>
            </a:r>
            <a:r>
              <a:rPr lang="en-US" b="1" dirty="0" err="1" smtClean="0"/>
              <a:t>bijna</a:t>
            </a:r>
            <a:r>
              <a:rPr lang="en-US" b="1" dirty="0" smtClean="0"/>
              <a:t> </a:t>
            </a:r>
            <a:r>
              <a:rPr lang="en-US" b="1" dirty="0" err="1" smtClean="0"/>
              <a:t>overeen</a:t>
            </a:r>
            <a:r>
              <a:rPr lang="en-US" b="1" dirty="0" smtClean="0"/>
              <a:t> met de </a:t>
            </a:r>
            <a:r>
              <a:rPr lang="en-US" b="1" dirty="0" err="1" smtClean="0"/>
              <a:t>volledige</a:t>
            </a:r>
            <a:r>
              <a:rPr lang="en-US" b="1" dirty="0" smtClean="0"/>
              <a:t> </a:t>
            </a:r>
            <a:r>
              <a:rPr lang="en-US" b="1" dirty="0" err="1" smtClean="0"/>
              <a:t>begrotingen</a:t>
            </a:r>
            <a:r>
              <a:rPr lang="en-US" b="1" dirty="0" smtClean="0"/>
              <a:t> van 2 </a:t>
            </a:r>
            <a:r>
              <a:rPr lang="en-US" b="1" dirty="0" err="1" smtClean="0"/>
              <a:t>jaar</a:t>
            </a:r>
            <a:r>
              <a:rPr lang="en-US" b="1" dirty="0" smtClean="0"/>
              <a:t> (total </a:t>
            </a:r>
            <a:r>
              <a:rPr lang="en-US" b="1" dirty="0" err="1" smtClean="0"/>
              <a:t>Afl</a:t>
            </a:r>
            <a:r>
              <a:rPr lang="en-US" b="1" dirty="0" smtClean="0"/>
              <a:t>. 2,6 </a:t>
            </a:r>
            <a:r>
              <a:rPr lang="en-US" b="1" dirty="0" err="1" smtClean="0"/>
              <a:t>miljard</a:t>
            </a:r>
            <a:r>
              <a:rPr lang="en-US" b="1" dirty="0" smtClean="0"/>
              <a:t>)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D.w.z</a:t>
            </a:r>
            <a:r>
              <a:rPr lang="en-US" dirty="0" smtClean="0"/>
              <a:t>.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alleen</a:t>
            </a:r>
            <a:r>
              <a:rPr lang="en-US" dirty="0" smtClean="0"/>
              <a:t> al de </a:t>
            </a:r>
            <a:r>
              <a:rPr lang="en-US" dirty="0" err="1" smtClean="0"/>
              <a:t>rente</a:t>
            </a:r>
            <a:r>
              <a:rPr lang="en-US" dirty="0" smtClean="0"/>
              <a:t> van 10 </a:t>
            </a:r>
            <a:r>
              <a:rPr lang="en-US" dirty="0" err="1" smtClean="0"/>
              <a:t>jaar</a:t>
            </a:r>
            <a:r>
              <a:rPr lang="en-US" dirty="0" smtClean="0"/>
              <a:t> </a:t>
            </a:r>
            <a:r>
              <a:rPr lang="en-US" b="1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overheidskosten</a:t>
            </a:r>
            <a:r>
              <a:rPr lang="en-US" dirty="0" smtClean="0"/>
              <a:t> </a:t>
            </a:r>
            <a:r>
              <a:rPr lang="en-US" dirty="0" err="1" smtClean="0"/>
              <a:t>gedurende</a:t>
            </a:r>
            <a:r>
              <a:rPr lang="en-US" dirty="0" smtClean="0"/>
              <a:t> 2 </a:t>
            </a:r>
            <a:r>
              <a:rPr lang="en-US" dirty="0" err="1" smtClean="0"/>
              <a:t>jaar</a:t>
            </a:r>
            <a:r>
              <a:rPr lang="en-US" dirty="0" smtClean="0"/>
              <a:t> </a:t>
            </a:r>
            <a:r>
              <a:rPr lang="en-US" dirty="0" err="1" smtClean="0"/>
              <a:t>zou</a:t>
            </a:r>
            <a:r>
              <a:rPr lang="en-US" dirty="0" smtClean="0"/>
              <a:t> </a:t>
            </a:r>
            <a:r>
              <a:rPr lang="en-US" dirty="0" err="1" smtClean="0"/>
              <a:t>dekken</a:t>
            </a:r>
            <a:r>
              <a:rPr lang="en-US" dirty="0" smtClean="0"/>
              <a:t>: </a:t>
            </a:r>
            <a:r>
              <a:rPr lang="en-US" dirty="0" err="1" smtClean="0"/>
              <a:t>personeel</a:t>
            </a:r>
            <a:r>
              <a:rPr lang="en-US" dirty="0" smtClean="0"/>
              <a:t>, </a:t>
            </a:r>
            <a:r>
              <a:rPr lang="en-US" dirty="0" err="1" smtClean="0"/>
              <a:t>goederen</a:t>
            </a:r>
            <a:r>
              <a:rPr lang="en-US" dirty="0" smtClean="0"/>
              <a:t> &amp; </a:t>
            </a:r>
            <a:r>
              <a:rPr lang="en-US" dirty="0" err="1" smtClean="0"/>
              <a:t>diensten</a:t>
            </a:r>
            <a:r>
              <a:rPr lang="en-US" dirty="0" smtClean="0"/>
              <a:t>, subsidies, </a:t>
            </a:r>
            <a:r>
              <a:rPr lang="en-US" dirty="0" err="1" smtClean="0"/>
              <a:t>enz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Men </a:t>
            </a:r>
            <a:r>
              <a:rPr lang="en-US" dirty="0" err="1" smtClean="0"/>
              <a:t>beschouwt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duurzaam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rente</a:t>
            </a:r>
            <a:r>
              <a:rPr lang="en-US" dirty="0" smtClean="0"/>
              <a:t> van </a:t>
            </a:r>
            <a:r>
              <a:rPr lang="en-US" b="1" dirty="0" err="1" smtClean="0"/>
              <a:t>maximaal</a:t>
            </a:r>
            <a:r>
              <a:rPr lang="en-US" b="1" dirty="0" smtClean="0"/>
              <a:t> 5%</a:t>
            </a:r>
            <a:r>
              <a:rPr lang="en-US" dirty="0" smtClean="0"/>
              <a:t> van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overheidsinkomsten</a:t>
            </a:r>
            <a:r>
              <a:rPr lang="en-US" dirty="0" smtClean="0"/>
              <a:t>. </a:t>
            </a:r>
            <a:r>
              <a:rPr lang="en-US" b="1" dirty="0" smtClean="0"/>
              <a:t>De </a:t>
            </a:r>
            <a:r>
              <a:rPr lang="en-US" b="1" dirty="0" err="1" smtClean="0"/>
              <a:t>rente</a:t>
            </a:r>
            <a:r>
              <a:rPr lang="en-US" b="1" dirty="0" smtClean="0"/>
              <a:t> van Aruba </a:t>
            </a:r>
            <a:r>
              <a:rPr lang="en-US" b="1" dirty="0" err="1" smtClean="0"/>
              <a:t>overstijgt</a:t>
            </a:r>
            <a:r>
              <a:rPr lang="en-US" b="1" dirty="0" smtClean="0"/>
              <a:t> 16% van al </a:t>
            </a:r>
            <a:r>
              <a:rPr lang="en-US" b="1" dirty="0" err="1" smtClean="0"/>
              <a:t>haar</a:t>
            </a:r>
            <a:r>
              <a:rPr lang="en-US" b="1" dirty="0" smtClean="0"/>
              <a:t> </a:t>
            </a:r>
            <a:r>
              <a:rPr lang="en-US" b="1" dirty="0" err="1" smtClean="0"/>
              <a:t>inkomsten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neemt</a:t>
            </a:r>
            <a:r>
              <a:rPr lang="en-US" dirty="0" smtClean="0"/>
              <a:t> toe </a:t>
            </a:r>
            <a:r>
              <a:rPr lang="en-US" dirty="0" err="1" smtClean="0"/>
              <a:t>zodra</a:t>
            </a:r>
            <a:r>
              <a:rPr lang="en-US" dirty="0" smtClean="0"/>
              <a:t> de </a:t>
            </a:r>
            <a:r>
              <a:rPr lang="en-US" b="1" dirty="0" smtClean="0"/>
              <a:t>PPP-</a:t>
            </a:r>
            <a:r>
              <a:rPr lang="en-US" b="1" dirty="0" err="1" smtClean="0"/>
              <a:t>betalingsverplichtingen</a:t>
            </a:r>
            <a:r>
              <a:rPr lang="en-US" b="1" dirty="0" smtClean="0"/>
              <a:t> </a:t>
            </a:r>
            <a:r>
              <a:rPr lang="en-US" dirty="0" err="1" smtClean="0"/>
              <a:t>beginnen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lopen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PPP-</a:t>
            </a:r>
            <a:r>
              <a:rPr lang="en-US" dirty="0" err="1" smtClean="0">
                <a:solidFill>
                  <a:srgbClr val="0070C0"/>
                </a:solidFill>
              </a:rPr>
              <a:t>verplichtingen</a:t>
            </a:r>
            <a:r>
              <a:rPr lang="en-US" dirty="0" smtClean="0">
                <a:solidFill>
                  <a:srgbClr val="0070C0"/>
                </a:solidFill>
              </a:rPr>
              <a:t> tot 0,5</a:t>
            </a:r>
            <a:r>
              <a:rPr lang="en-US" dirty="0">
                <a:solidFill>
                  <a:srgbClr val="0070C0"/>
                </a:solidFill>
              </a:rPr>
              <a:t>% </a:t>
            </a:r>
            <a:r>
              <a:rPr lang="en-US" dirty="0" smtClean="0">
                <a:solidFill>
                  <a:srgbClr val="0070C0"/>
                </a:solidFill>
              </a:rPr>
              <a:t>van de </a:t>
            </a:r>
            <a:r>
              <a:rPr lang="en-US" dirty="0" err="1" smtClean="0">
                <a:solidFill>
                  <a:srgbClr val="0070C0"/>
                </a:solidFill>
              </a:rPr>
              <a:t>totale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begroting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worden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als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redelijk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beschouwd</a:t>
            </a:r>
            <a:r>
              <a:rPr lang="en-US" dirty="0" smtClean="0">
                <a:solidFill>
                  <a:srgbClr val="0070C0"/>
                </a:solidFill>
              </a:rPr>
              <a:t>. In Aruba </a:t>
            </a:r>
            <a:r>
              <a:rPr lang="en-US" dirty="0" err="1" smtClean="0">
                <a:solidFill>
                  <a:srgbClr val="0070C0"/>
                </a:solidFill>
              </a:rPr>
              <a:t>gaat</a:t>
            </a:r>
            <a:r>
              <a:rPr lang="en-US" dirty="0" smtClean="0">
                <a:solidFill>
                  <a:srgbClr val="0070C0"/>
                </a:solidFill>
              </a:rPr>
              <a:t> het om 2,5</a:t>
            </a:r>
            <a:r>
              <a:rPr lang="en-US" dirty="0">
                <a:solidFill>
                  <a:srgbClr val="0070C0"/>
                </a:solidFill>
              </a:rPr>
              <a:t>% </a:t>
            </a:r>
            <a:r>
              <a:rPr lang="en-US" dirty="0" err="1" smtClean="0">
                <a:solidFill>
                  <a:srgbClr val="0070C0"/>
                </a:solidFill>
              </a:rPr>
              <a:t>en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overheid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wil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ook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achterstallig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onderhoud</a:t>
            </a:r>
            <a:r>
              <a:rPr lang="en-US" dirty="0" smtClean="0">
                <a:solidFill>
                  <a:srgbClr val="0070C0"/>
                </a:solidFill>
              </a:rPr>
              <a:t> via de PPP </a:t>
            </a:r>
            <a:r>
              <a:rPr lang="en-US" dirty="0" err="1" smtClean="0">
                <a:solidFill>
                  <a:srgbClr val="0070C0"/>
                </a:solidFill>
              </a:rPr>
              <a:t>financieren</a:t>
            </a:r>
            <a:r>
              <a:rPr lang="en-US" dirty="0" smtClean="0">
                <a:solidFill>
                  <a:srgbClr val="0070C0"/>
                </a:solidFill>
              </a:rPr>
              <a:t>!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err="1" smtClean="0"/>
              <a:t>M.a.w</a:t>
            </a:r>
            <a:r>
              <a:rPr lang="en-US" dirty="0" smtClean="0"/>
              <a:t>., </a:t>
            </a:r>
            <a:r>
              <a:rPr lang="en-US" dirty="0" err="1" smtClean="0"/>
              <a:t>ondanks</a:t>
            </a:r>
            <a:r>
              <a:rPr lang="en-US" dirty="0" smtClean="0"/>
              <a:t> de </a:t>
            </a:r>
            <a:r>
              <a:rPr lang="en-US" dirty="0" err="1" smtClean="0"/>
              <a:t>totale</a:t>
            </a:r>
            <a:r>
              <a:rPr lang="en-US" dirty="0" smtClean="0"/>
              <a:t> focus van de </a:t>
            </a:r>
            <a:r>
              <a:rPr lang="en-US" dirty="0" err="1" smtClean="0"/>
              <a:t>overheid</a:t>
            </a:r>
            <a:r>
              <a:rPr lang="en-US" dirty="0" smtClean="0"/>
              <a:t> op </a:t>
            </a:r>
            <a:r>
              <a:rPr lang="en-US" dirty="0" err="1" smtClean="0"/>
              <a:t>duurzaamheid</a:t>
            </a:r>
            <a:r>
              <a:rPr lang="en-US" dirty="0" smtClean="0"/>
              <a:t>, </a:t>
            </a:r>
            <a:r>
              <a:rPr lang="en-US" b="1" dirty="0" err="1" smtClean="0"/>
              <a:t>vertonen</a:t>
            </a:r>
            <a:r>
              <a:rPr lang="en-US" b="1" dirty="0" smtClean="0"/>
              <a:t> de </a:t>
            </a:r>
            <a:r>
              <a:rPr lang="en-US" b="1" dirty="0" err="1" smtClean="0"/>
              <a:t>overheidsfinanciën</a:t>
            </a:r>
            <a:r>
              <a:rPr lang="en-US" b="1" dirty="0" smtClean="0"/>
              <a:t>, die de basis </a:t>
            </a:r>
            <a:r>
              <a:rPr lang="en-US" b="1" dirty="0" err="1" smtClean="0"/>
              <a:t>vormen</a:t>
            </a:r>
            <a:r>
              <a:rPr lang="en-US" b="1" dirty="0" smtClean="0"/>
              <a:t> </a:t>
            </a:r>
            <a:r>
              <a:rPr lang="en-US" b="1" dirty="0" err="1" smtClean="0"/>
              <a:t>voor</a:t>
            </a:r>
            <a:r>
              <a:rPr lang="en-US" b="1" dirty="0" smtClean="0"/>
              <a:t> </a:t>
            </a:r>
            <a:r>
              <a:rPr lang="en-US" b="1" dirty="0" err="1" smtClean="0"/>
              <a:t>welk</a:t>
            </a:r>
            <a:r>
              <a:rPr lang="en-US" b="1" dirty="0" smtClean="0"/>
              <a:t> </a:t>
            </a:r>
            <a:r>
              <a:rPr lang="en-US" b="1" dirty="0" err="1" smtClean="0"/>
              <a:t>beleid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ook</a:t>
            </a:r>
            <a:r>
              <a:rPr lang="en-US" b="1" dirty="0" smtClean="0"/>
              <a:t>, </a:t>
            </a:r>
            <a:r>
              <a:rPr lang="en-US" b="1" dirty="0" err="1" smtClean="0"/>
              <a:t>een</a:t>
            </a:r>
            <a:r>
              <a:rPr lang="en-US" b="1" dirty="0" smtClean="0"/>
              <a:t> </a:t>
            </a:r>
            <a:r>
              <a:rPr lang="en-US" b="1" dirty="0" err="1" smtClean="0"/>
              <a:t>volledig</a:t>
            </a:r>
            <a:r>
              <a:rPr lang="en-US" b="1" dirty="0" smtClean="0"/>
              <a:t> </a:t>
            </a:r>
            <a:r>
              <a:rPr lang="en-US" b="1" dirty="0" err="1" smtClean="0"/>
              <a:t>gebrek</a:t>
            </a:r>
            <a:r>
              <a:rPr lang="en-US" b="1" dirty="0" smtClean="0"/>
              <a:t> </a:t>
            </a:r>
            <a:r>
              <a:rPr lang="en-US" b="1" dirty="0" err="1" smtClean="0"/>
              <a:t>aan</a:t>
            </a:r>
            <a:r>
              <a:rPr lang="en-US" b="1" dirty="0" smtClean="0"/>
              <a:t> </a:t>
            </a:r>
            <a:r>
              <a:rPr lang="en-US" b="1" dirty="0" err="1" smtClean="0"/>
              <a:t>duurzaamheid</a:t>
            </a:r>
            <a:r>
              <a:rPr lang="en-US" b="1" dirty="0" smtClean="0"/>
              <a:t>!</a:t>
            </a:r>
            <a:endParaRPr lang="nl-NL" b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060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745"/>
    </mc:Choice>
    <mc:Fallback xmlns="">
      <p:transition spd="slow" advTm="226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0.2|19.9|16.9|34.2|8.1|45.1|8.4|36.4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339</Words>
  <Application>Microsoft Office PowerPoint</Application>
  <PresentationFormat>Panorámica</PresentationFormat>
  <Paragraphs>57</Paragraphs>
  <Slides>3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de Office</vt:lpstr>
      <vt:lpstr>EENVOUDIGE BEGROTING 2016 ZONDER LENING</vt:lpstr>
      <vt:lpstr>EEN KLEINE VERGELIJKING V.W.B. PERSONEEL</vt:lpstr>
      <vt:lpstr>RENTE VERPLICHTINGEN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EENVOUDIGE BEGROTING 2016 ZONDER LENING</dc:title>
  <dc:creator>Karen Hessels</dc:creator>
  <cp:lastModifiedBy>Karen Hessels</cp:lastModifiedBy>
  <cp:revision>5</cp:revision>
  <dcterms:created xsi:type="dcterms:W3CDTF">2016-09-08T12:41:17Z</dcterms:created>
  <dcterms:modified xsi:type="dcterms:W3CDTF">2016-09-09T15:12:36Z</dcterms:modified>
</cp:coreProperties>
</file>