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F6CF-8EDA-4F0C-AD1D-8C34CCA84342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05F-1C1E-405E-883C-1B1706DE3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696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F6CF-8EDA-4F0C-AD1D-8C34CCA84342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05F-1C1E-405E-883C-1B1706DE3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335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F6CF-8EDA-4F0C-AD1D-8C34CCA84342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05F-1C1E-405E-883C-1B1706DE3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289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F6CF-8EDA-4F0C-AD1D-8C34CCA84342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05F-1C1E-405E-883C-1B1706DE3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582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F6CF-8EDA-4F0C-AD1D-8C34CCA84342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05F-1C1E-405E-883C-1B1706DE3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06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F6CF-8EDA-4F0C-AD1D-8C34CCA84342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05F-1C1E-405E-883C-1B1706DE3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99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F6CF-8EDA-4F0C-AD1D-8C34CCA84342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05F-1C1E-405E-883C-1B1706DE3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162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F6CF-8EDA-4F0C-AD1D-8C34CCA84342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05F-1C1E-405E-883C-1B1706DE3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046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F6CF-8EDA-4F0C-AD1D-8C34CCA84342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05F-1C1E-405E-883C-1B1706DE3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901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F6CF-8EDA-4F0C-AD1D-8C34CCA84342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05F-1C1E-405E-883C-1B1706DE3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880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F6CF-8EDA-4F0C-AD1D-8C34CCA84342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05F-1C1E-405E-883C-1B1706DE3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082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F6CF-8EDA-4F0C-AD1D-8C34CCA84342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D05F-1C1E-405E-883C-1B1706DE3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164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PRESUPUESTO 2016 SIN PRESTAMO PA BALANSA</a:t>
            </a:r>
            <a:endParaRPr lang="nl-NL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998377" y="1690685"/>
          <a:ext cx="9722495" cy="4402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1466"/>
                <a:gridCol w="2070343"/>
                <a:gridCol w="2070343"/>
                <a:gridCol w="2070343"/>
              </a:tblGrid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DESCRIPSHON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ENTRADA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GASTO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SALDO 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effectLst/>
                        </a:rPr>
                        <a:t>Impuesto</a:t>
                      </a:r>
                      <a:r>
                        <a:rPr lang="nl-NL" sz="2400" dirty="0">
                          <a:effectLst/>
                        </a:rPr>
                        <a:t>, </a:t>
                      </a:r>
                      <a:r>
                        <a:rPr lang="nl-NL" sz="2400" dirty="0" err="1">
                          <a:effectLst/>
                        </a:rPr>
                        <a:t>dividendo</a:t>
                      </a:r>
                      <a:r>
                        <a:rPr lang="nl-NL" sz="2400" dirty="0">
                          <a:effectLst/>
                        </a:rPr>
                        <a:t>, etc.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1.243.332.000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Personal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FF0000"/>
                          </a:solidFill>
                          <a:effectLst/>
                        </a:rPr>
                        <a:t>695.659.000</a:t>
                      </a:r>
                      <a:endParaRPr lang="nl-NL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effectLst/>
                        </a:rPr>
                        <a:t>Bienes</a:t>
                      </a:r>
                      <a:r>
                        <a:rPr lang="nl-NL" sz="2400" dirty="0">
                          <a:effectLst/>
                        </a:rPr>
                        <a:t> y </a:t>
                      </a:r>
                      <a:r>
                        <a:rPr lang="nl-NL" sz="2400" dirty="0" err="1">
                          <a:effectLst/>
                        </a:rPr>
                        <a:t>servicio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272.562.000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effectLst/>
                        </a:rPr>
                        <a:t>Interes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FF0000"/>
                          </a:solidFill>
                          <a:effectLst/>
                        </a:rPr>
                        <a:t>209.424.000</a:t>
                      </a:r>
                      <a:endParaRPr lang="nl-NL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effectLst/>
                        </a:rPr>
                        <a:t>Subsidio</a:t>
                      </a:r>
                      <a:r>
                        <a:rPr lang="nl-NL" sz="2400" dirty="0">
                          <a:effectLst/>
                        </a:rPr>
                        <a:t> (no-</a:t>
                      </a:r>
                      <a:r>
                        <a:rPr lang="nl-NL" sz="2400" dirty="0" err="1">
                          <a:effectLst/>
                        </a:rPr>
                        <a:t>salario</a:t>
                      </a:r>
                      <a:r>
                        <a:rPr lang="nl-NL" sz="2400" dirty="0">
                          <a:effectLst/>
                        </a:rPr>
                        <a:t>)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FF0000"/>
                          </a:solidFill>
                          <a:effectLst/>
                        </a:rPr>
                        <a:t>52.878.000</a:t>
                      </a:r>
                      <a:endParaRPr lang="nl-NL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TOTAL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1.243.332.000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1.230.523.000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effectLst/>
                        </a:rPr>
                        <a:t>12.809.000</a:t>
                      </a:r>
                      <a:endParaRPr lang="nl-NL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526042" y="-153794"/>
            <a:ext cx="259807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PRESUPUESTO DI ARUBA 2016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1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94"/>
    </mc:Choice>
    <mc:Fallback xmlns="">
      <p:transition spd="slow" advTm="85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UN COMPARASHON CHIKITO DI PERSONAL</a:t>
            </a:r>
            <a:endParaRPr lang="nl-NL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629729" y="1000664"/>
          <a:ext cx="10724072" cy="5805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671"/>
                <a:gridCol w="2958860"/>
                <a:gridCol w="2743200"/>
                <a:gridCol w="2451341"/>
              </a:tblGrid>
              <a:tr h="892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PAIS </a:t>
                      </a:r>
                      <a:r>
                        <a:rPr lang="nl-NL" sz="2800" dirty="0">
                          <a:effectLst/>
                        </a:rPr>
                        <a:t>(2014)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HABITANTE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CANTIDAD TOTAL DI AMBTENAAR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OFICINA DI MINISTER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ARUBA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106.795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5.757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374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CORSOW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154.843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4.617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278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63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OBSERVASHON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571500" marR="0" indent="-5715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pesar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Corsow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casi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50% mas </a:t>
                      </a:r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hende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Aruba tin 1.100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mas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ambtenaar</a:t>
                      </a:r>
                      <a:endParaRPr lang="en-US" sz="28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71500" marR="0" indent="-5715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caso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 Aruba lo tin e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mesun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relashon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ambtenaar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habitante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(1/33,5), Aruba (1/18,5) lo tin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mester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3.200,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pues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2.500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menos</a:t>
                      </a:r>
                      <a:r>
                        <a:rPr lang="en-US" sz="3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571500" marR="0" indent="-5715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Esey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scapa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Aruba mas di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Afl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200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miyon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aña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consecuentemente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mas di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Afl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biyon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den 10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aña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 sea,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mitar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nashonal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nl-N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6668">
        <p14:reveal/>
      </p:transition>
    </mc:Choice>
    <mc:Fallback xmlns="">
      <p:transition spd="slow" advTm="76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PAGO DI INTERES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6377" y="1825625"/>
            <a:ext cx="1069675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 e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aki</a:t>
            </a:r>
            <a:r>
              <a:rPr lang="en-US" dirty="0" smtClean="0"/>
              <a:t> Aruba ta </a:t>
            </a:r>
            <a:r>
              <a:rPr lang="en-US" dirty="0" err="1" smtClean="0"/>
              <a:t>paga</a:t>
            </a:r>
            <a:r>
              <a:rPr lang="en-US" dirty="0" smtClean="0"/>
              <a:t> mas di </a:t>
            </a:r>
            <a:r>
              <a:rPr lang="en-US" b="1" dirty="0" err="1" smtClean="0"/>
              <a:t>Afl</a:t>
            </a:r>
            <a:r>
              <a:rPr lang="en-US" b="1" dirty="0" smtClean="0"/>
              <a:t>. 200 </a:t>
            </a:r>
            <a:r>
              <a:rPr lang="en-US" b="1" dirty="0" err="1" smtClean="0"/>
              <a:t>miyon</a:t>
            </a:r>
            <a:r>
              <a:rPr lang="en-US" b="1" dirty="0" smtClean="0"/>
              <a:t>/</a:t>
            </a:r>
            <a:r>
              <a:rPr lang="en-US" b="1" dirty="0" err="1" smtClean="0"/>
              <a:t>aña</a:t>
            </a:r>
            <a:r>
              <a:rPr lang="en-US" b="1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interes</a:t>
            </a:r>
            <a:endParaRPr lang="en-US" dirty="0" smtClean="0"/>
          </a:p>
          <a:p>
            <a:r>
              <a:rPr lang="en-US" b="1" dirty="0" err="1"/>
              <a:t>Despues</a:t>
            </a:r>
            <a:r>
              <a:rPr lang="en-US" b="1" dirty="0"/>
              <a:t> di </a:t>
            </a:r>
            <a:r>
              <a:rPr lang="en-US" b="1" dirty="0" smtClean="0"/>
              <a:t>5 </a:t>
            </a:r>
            <a:r>
              <a:rPr lang="en-US" b="1" dirty="0" err="1"/>
              <a:t>aña</a:t>
            </a:r>
            <a:r>
              <a:rPr lang="en-US" dirty="0"/>
              <a:t>, Aruba ta </a:t>
            </a:r>
            <a:r>
              <a:rPr lang="en-US" dirty="0" err="1"/>
              <a:t>paga</a:t>
            </a:r>
            <a:r>
              <a:rPr lang="en-US" dirty="0"/>
              <a:t> mas </a:t>
            </a:r>
            <a:r>
              <a:rPr lang="en-US" dirty="0" smtClean="0"/>
              <a:t>di </a:t>
            </a:r>
            <a:r>
              <a:rPr lang="en-US" b="1" dirty="0" err="1"/>
              <a:t>Afl</a:t>
            </a:r>
            <a:r>
              <a:rPr lang="en-US" b="1" dirty="0"/>
              <a:t>. </a:t>
            </a:r>
            <a:r>
              <a:rPr lang="en-US" b="1" dirty="0" smtClean="0"/>
              <a:t>1 </a:t>
            </a:r>
            <a:r>
              <a:rPr lang="en-US" b="1" dirty="0" err="1"/>
              <a:t>biyon</a:t>
            </a:r>
            <a:r>
              <a:rPr lang="en-US" b="1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interes</a:t>
            </a:r>
            <a:r>
              <a:rPr lang="en-US" dirty="0" smtClean="0"/>
              <a:t> so</a:t>
            </a:r>
          </a:p>
          <a:p>
            <a:r>
              <a:rPr lang="en-US" dirty="0" err="1" smtClean="0"/>
              <a:t>Esey</a:t>
            </a:r>
            <a:r>
              <a:rPr lang="en-US" dirty="0" smtClean="0"/>
              <a:t> ta </a:t>
            </a:r>
            <a:r>
              <a:rPr lang="en-US" b="1" dirty="0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conta</a:t>
            </a:r>
            <a:r>
              <a:rPr lang="en-US" dirty="0" smtClean="0"/>
              <a:t> e </a:t>
            </a:r>
            <a:r>
              <a:rPr lang="en-US" dirty="0" err="1" smtClean="0"/>
              <a:t>interes</a:t>
            </a:r>
            <a:r>
              <a:rPr lang="en-US" dirty="0" smtClean="0"/>
              <a:t> pa </a:t>
            </a:r>
            <a:r>
              <a:rPr lang="en-US" dirty="0" err="1" smtClean="0"/>
              <a:t>motibo</a:t>
            </a:r>
            <a:r>
              <a:rPr lang="en-US" dirty="0" smtClean="0"/>
              <a:t> di e </a:t>
            </a:r>
            <a:r>
              <a:rPr lang="en-US" dirty="0" err="1" smtClean="0"/>
              <a:t>proyectonan</a:t>
            </a:r>
            <a:r>
              <a:rPr lang="en-US" dirty="0" smtClean="0"/>
              <a:t> di PPP (7-9%)</a:t>
            </a:r>
          </a:p>
          <a:p>
            <a:r>
              <a:rPr lang="en-US" dirty="0" smtClean="0"/>
              <a:t>E </a:t>
            </a:r>
            <a:r>
              <a:rPr lang="en-US" dirty="0" err="1" smtClean="0"/>
              <a:t>suma</a:t>
            </a:r>
            <a:r>
              <a:rPr lang="en-US" dirty="0" smtClean="0"/>
              <a:t> </a:t>
            </a:r>
            <a:r>
              <a:rPr lang="en-US" dirty="0" err="1" smtClean="0"/>
              <a:t>aki</a:t>
            </a:r>
            <a:r>
              <a:rPr lang="en-US" dirty="0" smtClean="0"/>
              <a:t>, </a:t>
            </a:r>
            <a:r>
              <a:rPr lang="en-US" dirty="0" err="1" smtClean="0"/>
              <a:t>hunto</a:t>
            </a:r>
            <a:r>
              <a:rPr lang="en-US" dirty="0" smtClean="0"/>
              <a:t> cu </a:t>
            </a:r>
            <a:r>
              <a:rPr lang="en-US" dirty="0" err="1" smtClean="0"/>
              <a:t>interes</a:t>
            </a:r>
            <a:r>
              <a:rPr lang="en-US" dirty="0" smtClean="0"/>
              <a:t> di PPP, </a:t>
            </a:r>
            <a:r>
              <a:rPr lang="en-US" b="1" dirty="0" err="1" smtClean="0"/>
              <a:t>casi</a:t>
            </a:r>
            <a:r>
              <a:rPr lang="en-US" dirty="0" smtClean="0"/>
              <a:t> </a:t>
            </a:r>
            <a:r>
              <a:rPr lang="en-US" b="1" dirty="0" smtClean="0"/>
              <a:t>ta </a:t>
            </a:r>
            <a:r>
              <a:rPr lang="en-US" b="1" dirty="0" err="1" smtClean="0"/>
              <a:t>iguala</a:t>
            </a:r>
            <a:r>
              <a:rPr lang="en-US" b="1" dirty="0" smtClean="0"/>
              <a:t> </a:t>
            </a:r>
            <a:r>
              <a:rPr lang="en-US" b="1" dirty="0" err="1" smtClean="0"/>
              <a:t>presupuesto</a:t>
            </a:r>
            <a:r>
              <a:rPr lang="en-US" b="1" dirty="0" smtClean="0"/>
              <a:t> di </a:t>
            </a:r>
            <a:r>
              <a:rPr lang="en-US" b="1" dirty="0" smtClean="0"/>
              <a:t>1 </a:t>
            </a:r>
            <a:r>
              <a:rPr lang="en-US" b="1" dirty="0" err="1" smtClean="0"/>
              <a:t>aña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Esey</a:t>
            </a:r>
            <a:r>
              <a:rPr lang="en-US" dirty="0" smtClean="0"/>
              <a:t> kier men cu e </a:t>
            </a:r>
            <a:r>
              <a:rPr lang="en-US" dirty="0" err="1" smtClean="0"/>
              <a:t>interes</a:t>
            </a:r>
            <a:r>
              <a:rPr lang="en-US" dirty="0" smtClean="0"/>
              <a:t> so di </a:t>
            </a:r>
            <a:r>
              <a:rPr lang="en-US" dirty="0" smtClean="0"/>
              <a:t>5 </a:t>
            </a:r>
            <a:r>
              <a:rPr lang="en-US" dirty="0" err="1" smtClean="0"/>
              <a:t>aña</a:t>
            </a:r>
            <a:r>
              <a:rPr lang="en-US" dirty="0" smtClean="0"/>
              <a:t> lo </a:t>
            </a:r>
            <a:r>
              <a:rPr lang="en-US" dirty="0" err="1" smtClean="0"/>
              <a:t>cubri</a:t>
            </a:r>
            <a:r>
              <a:rPr lang="en-US" dirty="0" smtClean="0"/>
              <a:t> </a:t>
            </a:r>
            <a:r>
              <a:rPr lang="en-US" b="1" dirty="0" smtClean="0"/>
              <a:t>tur</a:t>
            </a:r>
            <a:r>
              <a:rPr lang="en-US" dirty="0" smtClean="0"/>
              <a:t> </a:t>
            </a:r>
            <a:r>
              <a:rPr lang="en-US" dirty="0" err="1" smtClean="0"/>
              <a:t>gasto</a:t>
            </a:r>
            <a:r>
              <a:rPr lang="en-US" dirty="0" smtClean="0"/>
              <a:t> di </a:t>
            </a:r>
            <a:r>
              <a:rPr lang="en-US" dirty="0" err="1" smtClean="0"/>
              <a:t>gobierno</a:t>
            </a:r>
            <a:r>
              <a:rPr lang="en-US" dirty="0" smtClean="0"/>
              <a:t> di Aruba </a:t>
            </a:r>
            <a:r>
              <a:rPr lang="en-US" dirty="0" err="1" smtClean="0"/>
              <a:t>durante</a:t>
            </a:r>
            <a:r>
              <a:rPr lang="en-US" smtClean="0"/>
              <a:t> </a:t>
            </a:r>
            <a:r>
              <a:rPr lang="en-US" smtClean="0"/>
              <a:t>1 </a:t>
            </a:r>
            <a:r>
              <a:rPr lang="en-US" dirty="0" err="1" smtClean="0"/>
              <a:t>aña</a:t>
            </a:r>
            <a:r>
              <a:rPr lang="en-US" dirty="0" smtClean="0"/>
              <a:t>: personal, </a:t>
            </a:r>
            <a:r>
              <a:rPr lang="en-US" dirty="0" err="1" smtClean="0"/>
              <a:t>bienes</a:t>
            </a:r>
            <a:r>
              <a:rPr lang="en-US" dirty="0" smtClean="0"/>
              <a:t> y </a:t>
            </a:r>
            <a:r>
              <a:rPr lang="en-US" dirty="0" err="1" smtClean="0"/>
              <a:t>servicio</a:t>
            </a:r>
            <a:r>
              <a:rPr lang="en-US" dirty="0" smtClean="0"/>
              <a:t>, </a:t>
            </a:r>
            <a:r>
              <a:rPr lang="en-US" dirty="0" err="1" smtClean="0"/>
              <a:t>subsidio</a:t>
            </a:r>
            <a:r>
              <a:rPr lang="en-US" dirty="0" smtClean="0"/>
              <a:t>, etc.</a:t>
            </a:r>
          </a:p>
          <a:p>
            <a:r>
              <a:rPr lang="en-US" dirty="0" err="1" smtClean="0"/>
              <a:t>Internacionalmente</a:t>
            </a:r>
            <a:r>
              <a:rPr lang="en-US" dirty="0" smtClean="0"/>
              <a:t> ta </a:t>
            </a:r>
            <a:r>
              <a:rPr lang="en-US" dirty="0" err="1" smtClean="0"/>
              <a:t>considera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sostenibel</a:t>
            </a:r>
            <a:r>
              <a:rPr lang="en-US" dirty="0" smtClean="0"/>
              <a:t> un </a:t>
            </a:r>
            <a:r>
              <a:rPr lang="en-US" dirty="0" err="1" smtClean="0"/>
              <a:t>interes</a:t>
            </a:r>
            <a:r>
              <a:rPr lang="en-US" dirty="0" smtClean="0"/>
              <a:t> di </a:t>
            </a:r>
            <a:r>
              <a:rPr lang="en-US" b="1" dirty="0" err="1" smtClean="0"/>
              <a:t>maximo</a:t>
            </a:r>
            <a:r>
              <a:rPr lang="en-US" b="1" dirty="0" smtClean="0"/>
              <a:t> 5%</a:t>
            </a:r>
            <a:r>
              <a:rPr lang="en-US" dirty="0" smtClean="0"/>
              <a:t> di entrada total di </a:t>
            </a:r>
            <a:r>
              <a:rPr lang="en-US" dirty="0" err="1" smtClean="0"/>
              <a:t>gobierno</a:t>
            </a:r>
            <a:r>
              <a:rPr lang="en-US" dirty="0" smtClean="0"/>
              <a:t>. </a:t>
            </a:r>
            <a:r>
              <a:rPr lang="en-US" b="1" dirty="0" err="1" smtClean="0"/>
              <a:t>Interes</a:t>
            </a:r>
            <a:r>
              <a:rPr lang="en-US" b="1" dirty="0" smtClean="0"/>
              <a:t> di Aruba ta </a:t>
            </a:r>
            <a:r>
              <a:rPr lang="en-US" b="1" dirty="0" err="1" smtClean="0"/>
              <a:t>supera</a:t>
            </a:r>
            <a:r>
              <a:rPr lang="en-US" b="1" dirty="0" smtClean="0"/>
              <a:t> 16% di tur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entradanan</a:t>
            </a:r>
            <a:r>
              <a:rPr lang="en-US" b="1" dirty="0" smtClean="0"/>
              <a:t> (CAFT)!</a:t>
            </a:r>
          </a:p>
          <a:p>
            <a:r>
              <a:rPr lang="en-US" dirty="0" smtClean="0"/>
              <a:t>Esaki lo </a:t>
            </a:r>
            <a:r>
              <a:rPr lang="en-US" dirty="0" err="1" smtClean="0"/>
              <a:t>subi</a:t>
            </a:r>
            <a:r>
              <a:rPr lang="en-US" dirty="0" smtClean="0"/>
              <a:t> </a:t>
            </a:r>
            <a:r>
              <a:rPr lang="en-US" dirty="0" err="1" smtClean="0"/>
              <a:t>unabes</a:t>
            </a:r>
            <a:r>
              <a:rPr lang="en-US" dirty="0" smtClean="0"/>
              <a:t> cu </a:t>
            </a:r>
            <a:r>
              <a:rPr lang="en-US" b="1" dirty="0" smtClean="0"/>
              <a:t>e </a:t>
            </a:r>
            <a:r>
              <a:rPr lang="en-US" b="1" dirty="0" err="1" smtClean="0"/>
              <a:t>pagonan</a:t>
            </a:r>
            <a:r>
              <a:rPr lang="en-US" b="1" dirty="0" smtClean="0"/>
              <a:t> pa </a:t>
            </a:r>
            <a:r>
              <a:rPr lang="en-US" b="1" dirty="0" err="1" smtClean="0"/>
              <a:t>motibo</a:t>
            </a:r>
            <a:r>
              <a:rPr lang="en-US" b="1" dirty="0" smtClean="0"/>
              <a:t> di PPP </a:t>
            </a:r>
            <a:r>
              <a:rPr lang="en-US" dirty="0" smtClean="0"/>
              <a:t>lo </a:t>
            </a:r>
            <a:r>
              <a:rPr lang="en-US" dirty="0" err="1" smtClean="0"/>
              <a:t>cuminsa</a:t>
            </a:r>
            <a:r>
              <a:rPr lang="en-US" dirty="0" smtClean="0"/>
              <a:t> core.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Ta </a:t>
            </a:r>
            <a:r>
              <a:rPr lang="en-US" dirty="0" err="1" smtClean="0">
                <a:solidFill>
                  <a:srgbClr val="0070C0"/>
                </a:solidFill>
              </a:rPr>
              <a:t>considera</a:t>
            </a:r>
            <a:r>
              <a:rPr lang="en-US" dirty="0" smtClean="0">
                <a:solidFill>
                  <a:srgbClr val="0070C0"/>
                </a:solidFill>
              </a:rPr>
              <a:t> 0,5% di </a:t>
            </a:r>
            <a:r>
              <a:rPr lang="en-US" dirty="0" err="1" smtClean="0">
                <a:solidFill>
                  <a:srgbClr val="0070C0"/>
                </a:solidFill>
              </a:rPr>
              <a:t>presupuesto</a:t>
            </a:r>
            <a:r>
              <a:rPr lang="en-US" dirty="0" smtClean="0">
                <a:solidFill>
                  <a:srgbClr val="0070C0"/>
                </a:solidFill>
              </a:rPr>
              <a:t> total </a:t>
            </a:r>
            <a:r>
              <a:rPr lang="en-US" dirty="0" err="1" smtClean="0">
                <a:solidFill>
                  <a:srgbClr val="0070C0"/>
                </a:solidFill>
              </a:rPr>
              <a:t>na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obligashon</a:t>
            </a:r>
            <a:r>
              <a:rPr lang="en-US" dirty="0" smtClean="0">
                <a:solidFill>
                  <a:srgbClr val="0070C0"/>
                </a:solidFill>
              </a:rPr>
              <a:t> di PPP </a:t>
            </a:r>
            <a:r>
              <a:rPr lang="en-US" dirty="0" err="1" smtClean="0">
                <a:solidFill>
                  <a:srgbClr val="0070C0"/>
                </a:solidFill>
              </a:rPr>
              <a:t>razonabel</a:t>
            </a:r>
            <a:r>
              <a:rPr lang="en-US" dirty="0" smtClean="0">
                <a:solidFill>
                  <a:srgbClr val="0070C0"/>
                </a:solidFill>
              </a:rPr>
              <a:t>. Aruba tin 2,5% y </a:t>
            </a:r>
            <a:r>
              <a:rPr lang="en-US" dirty="0" err="1" smtClean="0">
                <a:solidFill>
                  <a:srgbClr val="0070C0"/>
                </a:solidFill>
              </a:rPr>
              <a:t>ministro</a:t>
            </a:r>
            <a:r>
              <a:rPr lang="en-US" dirty="0" smtClean="0">
                <a:solidFill>
                  <a:srgbClr val="0070C0"/>
                </a:solidFill>
              </a:rPr>
              <a:t> ta </a:t>
            </a:r>
            <a:r>
              <a:rPr lang="en-US" dirty="0" err="1" smtClean="0">
                <a:solidFill>
                  <a:srgbClr val="0070C0"/>
                </a:solidFill>
              </a:rPr>
              <a:t>busca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manera</a:t>
            </a:r>
            <a:r>
              <a:rPr lang="en-US" dirty="0" smtClean="0">
                <a:solidFill>
                  <a:srgbClr val="0070C0"/>
                </a:solidFill>
              </a:rPr>
              <a:t> pa </a:t>
            </a:r>
            <a:r>
              <a:rPr lang="en-US" dirty="0" err="1" smtClean="0">
                <a:solidFill>
                  <a:srgbClr val="0070C0"/>
                </a:solidFill>
              </a:rPr>
              <a:t>financia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atraso</a:t>
            </a:r>
            <a:r>
              <a:rPr lang="en-US" dirty="0" smtClean="0">
                <a:solidFill>
                  <a:srgbClr val="0070C0"/>
                </a:solidFill>
              </a:rPr>
              <a:t> di </a:t>
            </a:r>
            <a:r>
              <a:rPr lang="en-US" dirty="0" err="1" smtClean="0">
                <a:solidFill>
                  <a:srgbClr val="0070C0"/>
                </a:solidFill>
              </a:rPr>
              <a:t>mantenshon</a:t>
            </a:r>
            <a:r>
              <a:rPr lang="en-US" dirty="0" smtClean="0">
                <a:solidFill>
                  <a:srgbClr val="0070C0"/>
                </a:solidFill>
              </a:rPr>
              <a:t> pa </a:t>
            </a:r>
            <a:r>
              <a:rPr lang="en-US" dirty="0" err="1" smtClean="0">
                <a:solidFill>
                  <a:srgbClr val="0070C0"/>
                </a:solidFill>
              </a:rPr>
              <a:t>medio</a:t>
            </a:r>
            <a:r>
              <a:rPr lang="en-US" dirty="0" smtClean="0">
                <a:solidFill>
                  <a:srgbClr val="0070C0"/>
                </a:solidFill>
              </a:rPr>
              <a:t> di PPP!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Pues</a:t>
            </a:r>
            <a:r>
              <a:rPr lang="en-US" dirty="0" smtClean="0">
                <a:solidFill>
                  <a:srgbClr val="FF0000"/>
                </a:solidFill>
              </a:rPr>
              <a:t> cu tur </a:t>
            </a:r>
            <a:r>
              <a:rPr lang="en-US" dirty="0" err="1" smtClean="0">
                <a:solidFill>
                  <a:srgbClr val="FF0000"/>
                </a:solidFill>
              </a:rPr>
              <a:t>enfoke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gobierno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riba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sostenibilidad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finansas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publico</a:t>
            </a:r>
            <a:r>
              <a:rPr lang="en-US" b="1" dirty="0" smtClean="0">
                <a:solidFill>
                  <a:srgbClr val="FF0000"/>
                </a:solidFill>
              </a:rPr>
              <a:t> di Aruba cu ta e base primordial pa </a:t>
            </a:r>
            <a:r>
              <a:rPr lang="en-US" b="1" dirty="0" err="1" smtClean="0">
                <a:solidFill>
                  <a:srgbClr val="FF0000"/>
                </a:solidFill>
              </a:rPr>
              <a:t>cualke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maneho</a:t>
            </a:r>
            <a:r>
              <a:rPr lang="en-US" b="1" dirty="0" smtClean="0">
                <a:solidFill>
                  <a:srgbClr val="FF0000"/>
                </a:solidFill>
              </a:rPr>
              <a:t>, ta </a:t>
            </a:r>
            <a:r>
              <a:rPr lang="en-US" b="1" dirty="0" err="1" smtClean="0">
                <a:solidFill>
                  <a:srgbClr val="FF0000"/>
                </a:solidFill>
              </a:rPr>
              <a:t>completamente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insostenibel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46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67"/>
    </mc:Choice>
    <mc:Fallback xmlns="">
      <p:transition spd="slow" advTm="286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8|18.9|19.7|28.5|9.7|38.5|15.4|102.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344</Words>
  <Application>Microsoft Office PowerPoint</Application>
  <PresentationFormat>Panorámica</PresentationFormat>
  <Paragraphs>57</Paragraphs>
  <Slides>3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PRESUPUESTO 2016 SIN PRESTAMO PA BALANSA</vt:lpstr>
      <vt:lpstr>UN COMPARASHON CHIKITO DI PERSONAL</vt:lpstr>
      <vt:lpstr>PAGO DI INTERES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2016 SIN PRESTAMO PA BALANSA</dc:title>
  <dc:creator>Karen Hessels</dc:creator>
  <cp:lastModifiedBy>Karen Hessels</cp:lastModifiedBy>
  <cp:revision>3</cp:revision>
  <dcterms:created xsi:type="dcterms:W3CDTF">2016-09-09T09:00:25Z</dcterms:created>
  <dcterms:modified xsi:type="dcterms:W3CDTF">2016-09-09T14:57:08Z</dcterms:modified>
</cp:coreProperties>
</file>