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E4AC-F270-4FE9-AE36-E278DDF834F0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92813-5D3C-4C49-BFE2-9838646B0C8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30039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E4AC-F270-4FE9-AE36-E278DDF834F0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92813-5D3C-4C49-BFE2-9838646B0C8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7954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E4AC-F270-4FE9-AE36-E278DDF834F0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92813-5D3C-4C49-BFE2-9838646B0C8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70781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E4AC-F270-4FE9-AE36-E278DDF834F0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92813-5D3C-4C49-BFE2-9838646B0C8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60997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E4AC-F270-4FE9-AE36-E278DDF834F0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92813-5D3C-4C49-BFE2-9838646B0C8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0894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E4AC-F270-4FE9-AE36-E278DDF834F0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92813-5D3C-4C49-BFE2-9838646B0C8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92492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E4AC-F270-4FE9-AE36-E278DDF834F0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92813-5D3C-4C49-BFE2-9838646B0C8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35335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E4AC-F270-4FE9-AE36-E278DDF834F0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92813-5D3C-4C49-BFE2-9838646B0C8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35803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E4AC-F270-4FE9-AE36-E278DDF834F0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92813-5D3C-4C49-BFE2-9838646B0C8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71770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E4AC-F270-4FE9-AE36-E278DDF834F0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92813-5D3C-4C49-BFE2-9838646B0C8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05346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E4AC-F270-4FE9-AE36-E278DDF834F0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92813-5D3C-4C49-BFE2-9838646B0C8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30294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8E4AC-F270-4FE9-AE36-E278DDF834F0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92813-5D3C-4C49-BFE2-9838646B0C8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1591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CALIDAD DI GOBERNASHON TA SIGUI PROBLEMATICO</a:t>
            </a:r>
            <a:br>
              <a:rPr lang="en-US" sz="3600" b="1" dirty="0" smtClean="0">
                <a:solidFill>
                  <a:srgbClr val="0070C0"/>
                </a:solidFill>
              </a:rPr>
            </a:br>
            <a:r>
              <a:rPr lang="en-US" sz="2800" b="1" dirty="0" smtClean="0">
                <a:solidFill>
                  <a:srgbClr val="0070C0"/>
                </a:solidFill>
              </a:rPr>
              <a:t>E ULTIMO 15 AÑANAN 2001 - 2016</a:t>
            </a:r>
            <a:endParaRPr lang="nl-NL" sz="2800" b="1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76377" y="1825625"/>
            <a:ext cx="10577423" cy="435133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PATRONAHE POLITICO	</a:t>
            </a:r>
            <a:r>
              <a:rPr lang="en-US" dirty="0" smtClean="0"/>
              <a:t>→	- </a:t>
            </a:r>
            <a:r>
              <a:rPr lang="en-US" dirty="0" err="1" smtClean="0"/>
              <a:t>Maneho</a:t>
            </a:r>
            <a:r>
              <a:rPr lang="en-US" dirty="0" smtClean="0"/>
              <a:t> di personal</a:t>
            </a:r>
          </a:p>
          <a:p>
            <a:pPr marL="0" indent="0">
              <a:buNone/>
            </a:pPr>
            <a:r>
              <a:rPr lang="en-US" dirty="0" smtClean="0"/>
              <a:t>					- </a:t>
            </a:r>
            <a:r>
              <a:rPr lang="en-US" dirty="0" err="1" smtClean="0"/>
              <a:t>Privilegio</a:t>
            </a:r>
            <a:r>
              <a:rPr lang="en-US" dirty="0" smtClean="0"/>
              <a:t> (</a:t>
            </a:r>
            <a:r>
              <a:rPr lang="en-US" dirty="0" err="1" smtClean="0"/>
              <a:t>tereno</a:t>
            </a:r>
            <a:r>
              <a:rPr lang="en-US" dirty="0" smtClean="0"/>
              <a:t>, </a:t>
            </a:r>
            <a:r>
              <a:rPr lang="en-US" dirty="0" err="1" smtClean="0"/>
              <a:t>proyecto</a:t>
            </a:r>
            <a:r>
              <a:rPr lang="en-US" dirty="0" smtClean="0"/>
              <a:t>, </a:t>
            </a:r>
            <a:r>
              <a:rPr lang="en-US" dirty="0" err="1" smtClean="0"/>
              <a:t>permiso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MANEHO FINANCIERO</a:t>
            </a:r>
            <a:r>
              <a:rPr lang="en-US" dirty="0" smtClean="0"/>
              <a:t>	→	- </a:t>
            </a:r>
            <a:r>
              <a:rPr lang="en-US" dirty="0" err="1" smtClean="0"/>
              <a:t>Caos</a:t>
            </a:r>
            <a:r>
              <a:rPr lang="en-US" dirty="0" smtClean="0"/>
              <a:t> </a:t>
            </a:r>
            <a:r>
              <a:rPr lang="en-US" dirty="0" err="1" smtClean="0"/>
              <a:t>administrativo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				- </a:t>
            </a:r>
            <a:r>
              <a:rPr lang="en-US" dirty="0" err="1" smtClean="0"/>
              <a:t>Falta</a:t>
            </a:r>
            <a:r>
              <a:rPr lang="en-US" dirty="0" smtClean="0"/>
              <a:t> di control (CAD–ARA-</a:t>
            </a:r>
            <a:r>
              <a:rPr lang="en-US" dirty="0" err="1" smtClean="0"/>
              <a:t>Parlamento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PROYECTO DUDOSO</a:t>
            </a:r>
            <a:r>
              <a:rPr lang="en-US" dirty="0" smtClean="0"/>
              <a:t>		→	- FDNSN - Dump – </a:t>
            </a:r>
            <a:r>
              <a:rPr lang="en-US" dirty="0" err="1" smtClean="0"/>
              <a:t>Waf</a:t>
            </a:r>
            <a:r>
              <a:rPr lang="en-US" dirty="0" smtClean="0"/>
              <a:t> (</a:t>
            </a:r>
            <a:r>
              <a:rPr lang="en-US" dirty="0" err="1" smtClean="0"/>
              <a:t>Namdar</a:t>
            </a:r>
            <a:r>
              <a:rPr lang="en-US" dirty="0" smtClean="0"/>
              <a:t>/</a:t>
            </a:r>
            <a:r>
              <a:rPr lang="en-US" dirty="0" err="1" smtClean="0"/>
              <a:t>Grupo</a:t>
            </a:r>
            <a:r>
              <a:rPr lang="en-US" dirty="0" smtClean="0"/>
              <a:t> </a:t>
            </a:r>
            <a:r>
              <a:rPr lang="en-US" dirty="0" err="1" smtClean="0"/>
              <a:t>Spaño</a:t>
            </a:r>
            <a:r>
              <a:rPr lang="en-US" dirty="0" smtClean="0"/>
              <a:t>)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	- </a:t>
            </a:r>
            <a:r>
              <a:rPr lang="en-US" dirty="0" err="1" smtClean="0"/>
              <a:t>Caya</a:t>
            </a:r>
            <a:r>
              <a:rPr lang="en-US" dirty="0" smtClean="0"/>
              <a:t> principal/Tram – Hospital – PPP - </a:t>
            </a:r>
            <a:r>
              <a:rPr lang="en-US" dirty="0" err="1" smtClean="0"/>
              <a:t>Tereno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CONSECUENCIA	→ 	     - DUDA DEN INTEGRIDAD DI GOBIERNO/POLITICO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			     - DESCONFIANSA GENERAL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			     - CRECEMENTO ENORME DI NOS DEBE </a:t>
            </a:r>
            <a:r>
              <a:rPr lang="en-US" b="1" dirty="0">
                <a:solidFill>
                  <a:srgbClr val="FF0000"/>
                </a:solidFill>
              </a:rPr>
              <a:t>NASHONAL→ INTERES!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			     - SITUASHON FINANCIERO </a:t>
            </a:r>
            <a:r>
              <a:rPr lang="en-US" b="1" dirty="0" smtClean="0">
                <a:solidFill>
                  <a:srgbClr val="FF0000"/>
                </a:solidFill>
              </a:rPr>
              <a:t>PESIMO</a:t>
            </a:r>
          </a:p>
          <a:p>
            <a:pPr marL="0" indent="0">
              <a:buNone/>
            </a:pPr>
            <a:endParaRPr lang="en-US" b="1" u="sng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nl-NL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3280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538"/>
    </mc:Choice>
    <mc:Fallback>
      <p:transition spd="slow" advTm="119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CRECEMENTO DI NOS DEBE Y INTERES NASHONAL</a:t>
            </a:r>
            <a:endParaRPr lang="nl-NL" sz="4000" b="1" dirty="0">
              <a:solidFill>
                <a:srgbClr val="0070C0"/>
              </a:solidFill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249" y="1358697"/>
            <a:ext cx="9273396" cy="553368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37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5757">
        <p14:reveal/>
      </p:transition>
    </mc:Choice>
    <mc:Fallback>
      <p:transition spd="slow" advTm="1057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80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SCENARIO DESAROYO DI DEBE IMF 2010</a:t>
            </a:r>
            <a:endParaRPr lang="nl-NL" b="1" dirty="0">
              <a:solidFill>
                <a:srgbClr val="0070C0"/>
              </a:solidFill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79349" y="1086928"/>
            <a:ext cx="6866576" cy="569056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37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053"/>
    </mc:Choice>
    <mc:Fallback>
      <p:transition spd="slow" advTm="139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38200" y="172528"/>
            <a:ext cx="10515600" cy="110418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PAGO DI PRESTAMO PENDIENTE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(EXCLUSIVO PROYECTO DI PPP!)</a:t>
            </a:r>
            <a:endParaRPr lang="nl-NL" b="1" dirty="0">
              <a:solidFill>
                <a:srgbClr val="0070C0"/>
              </a:solidFill>
            </a:endParaRPr>
          </a:p>
        </p:txBody>
      </p:sp>
      <p:graphicFrame>
        <p:nvGraphicFramePr>
          <p:cNvPr id="3" name="Tijdelijke aanduiding voor inhoud 2"/>
          <p:cNvGraphicFramePr>
            <a:graphicFrameLocks noGrp="1"/>
          </p:cNvGraphicFramePr>
          <p:nvPr>
            <p:ph idx="1"/>
            <p:extLst/>
          </p:nvPr>
        </p:nvGraphicFramePr>
        <p:xfrm>
          <a:off x="838199" y="1423369"/>
          <a:ext cx="10515602" cy="50550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0574"/>
                <a:gridCol w="416460"/>
                <a:gridCol w="416460"/>
                <a:gridCol w="416460"/>
                <a:gridCol w="416460"/>
                <a:gridCol w="416460"/>
                <a:gridCol w="416460"/>
                <a:gridCol w="416460"/>
                <a:gridCol w="416460"/>
                <a:gridCol w="416460"/>
                <a:gridCol w="520574"/>
                <a:gridCol w="520574"/>
                <a:gridCol w="520574"/>
                <a:gridCol w="520574"/>
                <a:gridCol w="520574"/>
                <a:gridCol w="520574"/>
                <a:gridCol w="520574"/>
                <a:gridCol w="520574"/>
                <a:gridCol w="520574"/>
                <a:gridCol w="520574"/>
                <a:gridCol w="520574"/>
                <a:gridCol w="520574"/>
              </a:tblGrid>
              <a:tr h="469946"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 err="1">
                          <a:effectLst/>
                        </a:rPr>
                        <a:t>Begr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 gridSpan="9">
                  <a:txBody>
                    <a:bodyPr/>
                    <a:lstStyle/>
                    <a:p>
                      <a:pPr algn="l" fontAlgn="b"/>
                      <a:r>
                        <a:rPr lang="nl-NL" sz="1200" b="1" u="none" strike="noStrike" dirty="0">
                          <a:effectLst/>
                        </a:rPr>
                        <a:t>Aflossings-schema </a:t>
                      </a:r>
                      <a:r>
                        <a:rPr lang="nl-NL" sz="1200" b="1" u="none" strike="noStrike" dirty="0" err="1">
                          <a:effectLst/>
                        </a:rPr>
                        <a:t>Bonds</a:t>
                      </a:r>
                      <a:r>
                        <a:rPr lang="nl-NL" sz="1200" b="1" u="none" strike="noStrike" dirty="0">
                          <a:effectLst/>
                        </a:rPr>
                        <a:t>/Obligaties/</a:t>
                      </a:r>
                      <a:r>
                        <a:rPr lang="nl-NL" sz="1200" b="1" u="none" strike="noStrike" dirty="0" err="1">
                          <a:effectLst/>
                        </a:rPr>
                        <a:t>OnderhandsLening</a:t>
                      </a:r>
                      <a:r>
                        <a:rPr lang="nl-NL" sz="1200" b="1" u="none" strike="noStrike" dirty="0">
                          <a:effectLst/>
                        </a:rPr>
                        <a:t>  in miljoenen (zie: </a:t>
                      </a:r>
                      <a:r>
                        <a:rPr lang="nl-NL" sz="1200" b="1" u="none" strike="noStrike" dirty="0" err="1">
                          <a:effectLst/>
                        </a:rPr>
                        <a:t>Centr</a:t>
                      </a:r>
                      <a:r>
                        <a:rPr lang="nl-NL" sz="1200" b="1" u="none" strike="noStrike" dirty="0">
                          <a:effectLst/>
                        </a:rPr>
                        <a:t>. Bank tabel 6.5 </a:t>
                      </a:r>
                      <a:r>
                        <a:rPr lang="nl-NL" sz="1200" b="1" u="none" strike="noStrike" dirty="0" err="1">
                          <a:effectLst/>
                        </a:rPr>
                        <a:t>Gov</a:t>
                      </a:r>
                      <a:r>
                        <a:rPr lang="nl-NL" sz="1200" b="1" u="none" strike="noStrike" dirty="0">
                          <a:effectLst/>
                        </a:rPr>
                        <a:t>. Sec. Market)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304828"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Jaar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2016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2017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2018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2019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2020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2021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2022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2023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2024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2025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2026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2027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2028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2029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2030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2031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2032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2033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2034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2035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Totaal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304828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2003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0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304828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2004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91.5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92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304828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2005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29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29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304828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2006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75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127.2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202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304828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2007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50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17.5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82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150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304828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2008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83.9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84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304828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2009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34.7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153.8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63.3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252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304828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2010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70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74.5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80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325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304828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2011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5.8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12.6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93.8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85.8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398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304828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2012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23.8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452.9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497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304828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2013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283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93.1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45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58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76.8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556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304828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2014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187.8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118.5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55.5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69.3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431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317530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2015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6.1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29.3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19.6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55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304828"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201.2</a:t>
                      </a:r>
                      <a:endParaRPr lang="nl-NL" sz="12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149</a:t>
                      </a:r>
                      <a:endParaRPr lang="nl-NL" sz="12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234.4</a:t>
                      </a:r>
                      <a:endParaRPr lang="nl-NL" sz="12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235.8</a:t>
                      </a:r>
                      <a:endParaRPr lang="nl-NL" sz="12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383</a:t>
                      </a:r>
                      <a:endParaRPr lang="nl-NL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251.1</a:t>
                      </a:r>
                      <a:endParaRPr lang="nl-NL" sz="12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110.9</a:t>
                      </a:r>
                      <a:endParaRPr lang="nl-NL" sz="12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546.7</a:t>
                      </a:r>
                      <a:endParaRPr lang="nl-NL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204.3</a:t>
                      </a:r>
                      <a:endParaRPr lang="nl-NL" sz="12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293.1</a:t>
                      </a:r>
                      <a:endParaRPr lang="nl-NL" sz="12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200.5</a:t>
                      </a:r>
                      <a:endParaRPr lang="nl-NL" sz="12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64.1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76.8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69.3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29.3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0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0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0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0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19.6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3069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5919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407"/>
    </mc:Choice>
    <mc:Fallback>
      <p:transition spd="slow" advTm="157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23.4|4.4|5.2|4.4|6.9|15.5|13.9|11.8|17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153</Words>
  <Application>Microsoft Office PowerPoint</Application>
  <PresentationFormat>Panorámica</PresentationFormat>
  <Paragraphs>347</Paragraphs>
  <Slides>4</Slides>
  <Notes>0</Notes>
  <HiddenSlides>0</HiddenSlides>
  <MMClips>4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de Office</vt:lpstr>
      <vt:lpstr>CALIDAD DI GOBERNASHON TA SIGUI PROBLEMATICO E ULTIMO 15 AÑANAN 2001 - 2016</vt:lpstr>
      <vt:lpstr>CRECEMENTO DI NOS DEBE Y INTERES NASHONAL</vt:lpstr>
      <vt:lpstr>SCENARIO DESAROYO DI DEBE IMF 2010</vt:lpstr>
      <vt:lpstr>PAGO DI PRESTAMO PENDIENTE (EXCLUSIVO PROYECTO DI PPP!)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CALIDAD DI GOBERNASHON TA SIGUI PROBLEMATICO E ULTIMO 15 AÑANAN 2001 - 2016</dc:title>
  <dc:creator>Karen Hessels</dc:creator>
  <cp:lastModifiedBy>Karen Hessels</cp:lastModifiedBy>
  <cp:revision>2</cp:revision>
  <dcterms:created xsi:type="dcterms:W3CDTF">2016-09-09T08:58:47Z</dcterms:created>
  <dcterms:modified xsi:type="dcterms:W3CDTF">2016-09-09T12:55:42Z</dcterms:modified>
</cp:coreProperties>
</file>