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899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47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61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420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4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061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36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8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47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885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40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C00A-662E-4F66-A31F-FAB1B79BBC68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5893-B61A-4FFD-A9C8-7E6778E16D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83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DEUGDELIJK BESTUUR BLIJFT PROBLEMATISCH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DE LAATSTE 15 </a:t>
            </a:r>
            <a:r>
              <a:rPr lang="en-US" sz="2800" b="1" dirty="0" smtClean="0">
                <a:solidFill>
                  <a:srgbClr val="0070C0"/>
                </a:solidFill>
              </a:rPr>
              <a:t>JAAR 2001 </a:t>
            </a:r>
            <a:r>
              <a:rPr lang="en-US" sz="2800" b="1" dirty="0" smtClean="0">
                <a:solidFill>
                  <a:srgbClr val="0070C0"/>
                </a:solidFill>
              </a:rPr>
              <a:t>- 2016</a:t>
            </a:r>
            <a:endParaRPr lang="nl-NL" sz="28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6377" y="1825625"/>
            <a:ext cx="1057742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POLITIEKE PATRONAGE	</a:t>
            </a:r>
            <a:r>
              <a:rPr lang="en-US" dirty="0" smtClean="0"/>
              <a:t>→	- </a:t>
            </a:r>
            <a:r>
              <a:rPr lang="en-US" dirty="0" err="1" smtClean="0"/>
              <a:t>Personeelsbeleid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- Privileges (</a:t>
            </a:r>
            <a:r>
              <a:rPr lang="en-US" dirty="0" err="1" smtClean="0"/>
              <a:t>terreinen</a:t>
            </a:r>
            <a:r>
              <a:rPr lang="en-US" dirty="0" smtClean="0"/>
              <a:t>, </a:t>
            </a:r>
            <a:r>
              <a:rPr lang="en-US" dirty="0" err="1" smtClean="0"/>
              <a:t>projecten</a:t>
            </a:r>
            <a:r>
              <a:rPr lang="en-US" dirty="0" smtClean="0"/>
              <a:t>, </a:t>
            </a:r>
            <a:r>
              <a:rPr lang="en-US" dirty="0" err="1" smtClean="0"/>
              <a:t>vergunningen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FINANCIEEL BEHEER	</a:t>
            </a:r>
            <a:r>
              <a:rPr lang="en-US" dirty="0" smtClean="0"/>
              <a:t>	→	- </a:t>
            </a:r>
            <a:r>
              <a:rPr lang="en-US" dirty="0" err="1"/>
              <a:t>A</a:t>
            </a:r>
            <a:r>
              <a:rPr lang="en-US" dirty="0" err="1" smtClean="0"/>
              <a:t>dministratieve</a:t>
            </a:r>
            <a:r>
              <a:rPr lang="en-US" dirty="0" smtClean="0"/>
              <a:t> Chaos 								- </a:t>
            </a:r>
            <a:r>
              <a:rPr lang="en-US" dirty="0" err="1" smtClean="0"/>
              <a:t>Gebrek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(</a:t>
            </a:r>
            <a:r>
              <a:rPr lang="en-US" dirty="0" smtClean="0"/>
              <a:t>CAD–ARA-</a:t>
            </a:r>
            <a:r>
              <a:rPr lang="en-US" dirty="0" err="1" smtClean="0"/>
              <a:t>Parlement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DUBIEUZE PROJECTEN</a:t>
            </a:r>
            <a:r>
              <a:rPr lang="en-US" dirty="0" smtClean="0"/>
              <a:t>	→	- FDNSN-Dump – Haven (</a:t>
            </a:r>
            <a:r>
              <a:rPr lang="en-US" dirty="0" err="1" smtClean="0"/>
              <a:t>Namdar</a:t>
            </a:r>
            <a:r>
              <a:rPr lang="en-US" dirty="0" smtClean="0"/>
              <a:t>/ </a:t>
            </a:r>
            <a:r>
              <a:rPr lang="en-US" dirty="0" err="1" smtClean="0"/>
              <a:t>Spaanse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- </a:t>
            </a:r>
            <a:r>
              <a:rPr lang="en-US" dirty="0" err="1" smtClean="0"/>
              <a:t>Hoofdstraat</a:t>
            </a:r>
            <a:r>
              <a:rPr lang="en-US" dirty="0" smtClean="0"/>
              <a:t>/Tram – </a:t>
            </a:r>
            <a:r>
              <a:rPr lang="en-US" dirty="0" err="1" smtClean="0"/>
              <a:t>Hospitaal</a:t>
            </a:r>
            <a:r>
              <a:rPr lang="en-US" dirty="0" smtClean="0"/>
              <a:t> – PPP - </a:t>
            </a:r>
            <a:r>
              <a:rPr lang="en-US" dirty="0" err="1" smtClean="0"/>
              <a:t>Terreinen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GEVOLGEN 	→ 	     - TWIJFELS </a:t>
            </a:r>
            <a:r>
              <a:rPr lang="en-US" b="1" dirty="0" smtClean="0">
                <a:solidFill>
                  <a:srgbClr val="FF0000"/>
                </a:solidFill>
              </a:rPr>
              <a:t>AAN </a:t>
            </a:r>
            <a:r>
              <a:rPr lang="en-US" b="1" dirty="0" smtClean="0">
                <a:solidFill>
                  <a:srgbClr val="FF0000"/>
                </a:solidFill>
              </a:rPr>
              <a:t>DE INTEGREIT VAN DE OVERHEID/POLITICI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     - ALGEMEEN WANTROUWEN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     - ABOMINABELE FINANCIËLE SITUATIE → SCHULD → RENTE!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     - </a:t>
            </a:r>
            <a:r>
              <a:rPr lang="en-US" b="1" u="sng" dirty="0" smtClean="0">
                <a:solidFill>
                  <a:srgbClr val="FF0000"/>
                </a:solidFill>
              </a:rPr>
              <a:t>ENORME GROEI VAN ONZE NATIONALE SCHULD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7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46"/>
    </mc:Choice>
    <mc:Fallback xmlns="">
      <p:transition spd="slow" advTm="75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GROEI VAN ONZE NATIONALE SCHULD EN RENTE</a:t>
            </a:r>
            <a:endParaRPr lang="nl-NL" sz="4000" b="1" dirty="0">
              <a:solidFill>
                <a:srgbClr val="0070C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13" y="1207698"/>
            <a:ext cx="8419381" cy="5650302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220">
        <p14:reveal/>
      </p:transition>
    </mc:Choice>
    <mc:Fallback xmlns="">
      <p:transition spd="slow" advTm="56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1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SCENARIOS SCHULDONTWIKKELING IMF 2010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5781" y="1001096"/>
            <a:ext cx="6827882" cy="565849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51"/>
    </mc:Choice>
    <mc:Fallback xmlns="">
      <p:transition spd="slow" advTm="110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PPP-PROJECTEN VOLGENS CBA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58" y="1842877"/>
            <a:ext cx="8896747" cy="460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7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27"/>
    </mc:Choice>
    <mc:Fallback xmlns="">
      <p:transition spd="slow" advTm="6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103517"/>
            <a:ext cx="10515600" cy="9834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TOEKOMSTIGE BETALINGSVERPLICHTINGEN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(EXCLUSIEF PPP-PROJECTEN!)</a:t>
            </a:r>
            <a:endParaRPr lang="nl-NL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423369"/>
          <a:ext cx="10515602" cy="5055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574"/>
                <a:gridCol w="416460"/>
                <a:gridCol w="416460"/>
                <a:gridCol w="416460"/>
                <a:gridCol w="416460"/>
                <a:gridCol w="416460"/>
                <a:gridCol w="416460"/>
                <a:gridCol w="416460"/>
                <a:gridCol w="416460"/>
                <a:gridCol w="416460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</a:tblGrid>
              <a:tr h="469946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 err="1">
                          <a:effectLst/>
                        </a:rPr>
                        <a:t>Begr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Aflossings-schema </a:t>
                      </a:r>
                      <a:r>
                        <a:rPr lang="nl-NL" sz="1200" b="1" u="none" strike="noStrike" dirty="0" err="1">
                          <a:effectLst/>
                        </a:rPr>
                        <a:t>Bonds</a:t>
                      </a:r>
                      <a:r>
                        <a:rPr lang="nl-NL" sz="1200" b="1" u="none" strike="noStrike" dirty="0">
                          <a:effectLst/>
                        </a:rPr>
                        <a:t>/Obligaties/</a:t>
                      </a:r>
                      <a:r>
                        <a:rPr lang="nl-NL" sz="1200" b="1" u="none" strike="noStrike" dirty="0" err="1">
                          <a:effectLst/>
                        </a:rPr>
                        <a:t>OnderhandsLening</a:t>
                      </a:r>
                      <a:r>
                        <a:rPr lang="nl-NL" sz="1200" b="1" u="none" strike="noStrike" dirty="0">
                          <a:effectLst/>
                        </a:rPr>
                        <a:t>  in miljoenen (zie: </a:t>
                      </a:r>
                      <a:r>
                        <a:rPr lang="nl-NL" sz="1200" b="1" u="none" strike="noStrike" dirty="0" err="1">
                          <a:effectLst/>
                        </a:rPr>
                        <a:t>Centr</a:t>
                      </a:r>
                      <a:r>
                        <a:rPr lang="nl-NL" sz="1200" b="1" u="none" strike="noStrike" dirty="0">
                          <a:effectLst/>
                        </a:rPr>
                        <a:t>. Bank tabel 6.5 </a:t>
                      </a:r>
                      <a:r>
                        <a:rPr lang="nl-NL" sz="1200" b="1" u="none" strike="noStrike" dirty="0" err="1">
                          <a:effectLst/>
                        </a:rPr>
                        <a:t>Gov</a:t>
                      </a:r>
                      <a:r>
                        <a:rPr lang="nl-NL" sz="1200" b="1" u="none" strike="noStrike" dirty="0">
                          <a:effectLst/>
                        </a:rPr>
                        <a:t>. Sec. Market)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Jaar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2016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2017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2018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2019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2020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Totaal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91.5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92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75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127.2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17.5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150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83.9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34.7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153.8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63.3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252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70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100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74.5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325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12.6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93.8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85.8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100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100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398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23.8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452.9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497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283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93.1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45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76.8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556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187.8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118.5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55.5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69.3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431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17530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6.1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29.3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19.6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201.2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149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234.4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235.8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383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251.1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110.9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546.7</a:t>
                      </a:r>
                      <a:endParaRPr lang="nl-N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204.3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293.1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200.5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64.1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76.8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69.3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29.3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19.6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3069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5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03"/>
    </mc:Choice>
    <mc:Fallback xmlns="">
      <p:transition spd="slow" advTm="95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5.4|4.6|8.1|4.3|2.3|6.9|3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150</Words>
  <Application>Microsoft Office PowerPoint</Application>
  <PresentationFormat>Panorámica</PresentationFormat>
  <Paragraphs>347</Paragraphs>
  <Slides>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DEUGDELIJK BESTUUR BLIJFT PROBLEMATISCH DE LAATSTE 15 JAAR 2001 - 2016</vt:lpstr>
      <vt:lpstr>GROEI VAN ONZE NATIONALE SCHULD EN RENTE</vt:lpstr>
      <vt:lpstr>SCENARIOS SCHULDONTWIKKELING IMF 2010</vt:lpstr>
      <vt:lpstr>PPP-PROJECTEN VOLGENS CBA</vt:lpstr>
      <vt:lpstr>TOEKOMSTIGE BETALINGSVERPLICHTINGEN (EXCLUSIEF PPP-PROJECTEN!)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DEUGDELIJK BESTUUR BLIJFT PROBLEMATISCH DE LAATSTE 15 JAAR2001 - 2016</dc:title>
  <dc:creator>Karen Hessels</dc:creator>
  <cp:lastModifiedBy>Karen Hessels</cp:lastModifiedBy>
  <cp:revision>3</cp:revision>
  <dcterms:created xsi:type="dcterms:W3CDTF">2016-09-08T12:39:36Z</dcterms:created>
  <dcterms:modified xsi:type="dcterms:W3CDTF">2016-09-09T15:09:36Z</dcterms:modified>
</cp:coreProperties>
</file>