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3546-7355-4740-ACFC-3FECF5391945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464C-C22E-4273-87D1-A3B4F544A75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5637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3546-7355-4740-ACFC-3FECF5391945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464C-C22E-4273-87D1-A3B4F544A75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2304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3546-7355-4740-ACFC-3FECF5391945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464C-C22E-4273-87D1-A3B4F544A75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75929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3546-7355-4740-ACFC-3FECF5391945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464C-C22E-4273-87D1-A3B4F544A75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400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3546-7355-4740-ACFC-3FECF5391945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464C-C22E-4273-87D1-A3B4F544A75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0613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3546-7355-4740-ACFC-3FECF5391945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464C-C22E-4273-87D1-A3B4F544A75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72397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3546-7355-4740-ACFC-3FECF5391945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464C-C22E-4273-87D1-A3B4F544A75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7795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3546-7355-4740-ACFC-3FECF5391945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464C-C22E-4273-87D1-A3B4F544A75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0376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3546-7355-4740-ACFC-3FECF5391945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464C-C22E-4273-87D1-A3B4F544A75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711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3546-7355-4740-ACFC-3FECF5391945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464C-C22E-4273-87D1-A3B4F544A75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8780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3546-7355-4740-ACFC-3FECF5391945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464C-C22E-4273-87D1-A3B4F544A75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169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E3546-7355-4740-ACFC-3FECF5391945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7464C-C22E-4273-87D1-A3B4F544A75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7479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2- MANEHO FINANCIERO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26197" y="1759789"/>
            <a:ext cx="9233341" cy="433908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0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46">
        <p14:reveal/>
      </p:transition>
    </mc:Choice>
    <mc:Fallback>
      <p:transition spd="slow" advTm="200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004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2- CARACTERISTICA DI ADMINISTRASHON  FINANCIERO</a:t>
            </a:r>
            <a:endParaRPr lang="nl-NL" sz="3600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9" y="1138686"/>
            <a:ext cx="10695317" cy="5426015"/>
          </a:xfrm>
        </p:spPr>
        <p:txBody>
          <a:bodyPr>
            <a:normAutofit fontScale="62500" lnSpcReduction="20000"/>
          </a:bodyPr>
          <a:lstStyle/>
          <a:p>
            <a:r>
              <a:rPr lang="en-US" sz="3800" b="1" dirty="0" smtClean="0"/>
              <a:t>CAOS ADMINISTRATIVO</a:t>
            </a:r>
          </a:p>
          <a:p>
            <a:pPr marL="0" indent="0">
              <a:buNone/>
            </a:pPr>
            <a:r>
              <a:rPr lang="en-US" dirty="0" smtClean="0"/>
              <a:t>	- </a:t>
            </a:r>
            <a:r>
              <a:rPr lang="en-US" sz="3200" dirty="0" err="1" smtClean="0"/>
              <a:t>Caos</a:t>
            </a:r>
            <a:r>
              <a:rPr lang="en-US" sz="3200" dirty="0" smtClean="0"/>
              <a:t> </a:t>
            </a:r>
            <a:r>
              <a:rPr lang="en-US" sz="3200" dirty="0" err="1" smtClean="0"/>
              <a:t>administrativo</a:t>
            </a:r>
            <a:r>
              <a:rPr lang="en-US" sz="3200" dirty="0" smtClean="0"/>
              <a:t> den </a:t>
            </a:r>
            <a:r>
              <a:rPr lang="en-US" sz="3200" dirty="0" err="1" smtClean="0"/>
              <a:t>departamento</a:t>
            </a:r>
            <a:r>
              <a:rPr lang="en-US" sz="3200" dirty="0" smtClean="0"/>
              <a:t> di </a:t>
            </a:r>
            <a:r>
              <a:rPr lang="en-US" sz="3200" dirty="0" err="1" smtClean="0"/>
              <a:t>gobierno</a:t>
            </a:r>
            <a:r>
              <a:rPr lang="en-US" sz="3200" dirty="0" smtClean="0"/>
              <a:t> den tur </a:t>
            </a:r>
            <a:r>
              <a:rPr lang="en-US" sz="3200" dirty="0" err="1" smtClean="0"/>
              <a:t>sentido</a:t>
            </a:r>
            <a:r>
              <a:rPr lang="en-US" sz="3200" dirty="0" smtClean="0"/>
              <a:t> → </a:t>
            </a:r>
            <a:r>
              <a:rPr lang="en-US" sz="3200" b="1" dirty="0" smtClean="0">
                <a:solidFill>
                  <a:srgbClr val="FF0000"/>
                </a:solidFill>
              </a:rPr>
              <a:t>”NOS MES POR”!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- No ta </a:t>
            </a:r>
            <a:r>
              <a:rPr lang="en-US" sz="3200" dirty="0" err="1" smtClean="0"/>
              <a:t>cumpli</a:t>
            </a:r>
            <a:r>
              <a:rPr lang="en-US" sz="3200" dirty="0" smtClean="0"/>
              <a:t> cu standard </a:t>
            </a:r>
            <a:r>
              <a:rPr lang="en-US" sz="3200" dirty="0" err="1" smtClean="0"/>
              <a:t>internashonal</a:t>
            </a:r>
            <a:r>
              <a:rPr lang="en-US" sz="3200" dirty="0" smtClean="0"/>
              <a:t> di </a:t>
            </a:r>
            <a:r>
              <a:rPr lang="en-US" sz="3200" dirty="0" err="1" smtClean="0"/>
              <a:t>administrashon</a:t>
            </a:r>
            <a:r>
              <a:rPr lang="en-US" sz="3200" dirty="0" smtClean="0"/>
              <a:t> → </a:t>
            </a:r>
            <a:r>
              <a:rPr lang="en-US" sz="3200" b="1" dirty="0" smtClean="0">
                <a:solidFill>
                  <a:srgbClr val="FF0000"/>
                </a:solidFill>
              </a:rPr>
              <a:t>”NOS TA AUTONOMO”!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- </a:t>
            </a:r>
            <a:r>
              <a:rPr lang="en-US" sz="3200" dirty="0" err="1" smtClean="0"/>
              <a:t>Consecuencia</a:t>
            </a:r>
            <a:r>
              <a:rPr lang="en-US" sz="3200" dirty="0" smtClean="0"/>
              <a:t> → </a:t>
            </a:r>
            <a:r>
              <a:rPr lang="en-US" sz="3200" dirty="0" err="1" smtClean="0"/>
              <a:t>regularmente</a:t>
            </a:r>
            <a:r>
              <a:rPr lang="en-US" sz="3200" dirty="0" smtClean="0"/>
              <a:t> </a:t>
            </a:r>
            <a:r>
              <a:rPr lang="en-US" sz="3200" dirty="0" err="1" smtClean="0"/>
              <a:t>fraude</a:t>
            </a:r>
            <a:r>
              <a:rPr lang="en-US" sz="3200" dirty="0" smtClean="0"/>
              <a:t>/</a:t>
            </a:r>
            <a:r>
              <a:rPr lang="en-US" sz="3200" dirty="0" err="1" smtClean="0"/>
              <a:t>robo</a:t>
            </a:r>
            <a:r>
              <a:rPr lang="en-US" sz="3200" dirty="0" smtClean="0"/>
              <a:t> di personal → </a:t>
            </a:r>
            <a:r>
              <a:rPr lang="en-US" sz="3200" b="1" dirty="0" smtClean="0">
                <a:solidFill>
                  <a:srgbClr val="FF0000"/>
                </a:solidFill>
              </a:rPr>
              <a:t>SUMA CUANTIOSO!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- </a:t>
            </a:r>
            <a:r>
              <a:rPr lang="en-US" sz="3200" dirty="0" err="1" smtClean="0"/>
              <a:t>Veredicto</a:t>
            </a:r>
            <a:r>
              <a:rPr lang="en-US" sz="3200" dirty="0" smtClean="0"/>
              <a:t> di hues → minister </a:t>
            </a:r>
            <a:r>
              <a:rPr lang="en-US" sz="3200" dirty="0" err="1" smtClean="0"/>
              <a:t>tawata</a:t>
            </a:r>
            <a:r>
              <a:rPr lang="en-US" sz="3200" dirty="0" smtClean="0"/>
              <a:t> </a:t>
            </a:r>
            <a:r>
              <a:rPr lang="en-US" sz="3200" dirty="0" err="1" smtClean="0"/>
              <a:t>na</a:t>
            </a:r>
            <a:r>
              <a:rPr lang="en-US" sz="3200" dirty="0" smtClean="0"/>
              <a:t> </a:t>
            </a:r>
            <a:r>
              <a:rPr lang="en-US" sz="3200" dirty="0" err="1" smtClean="0"/>
              <a:t>haltura</a:t>
            </a:r>
            <a:r>
              <a:rPr lang="en-US" sz="3200" dirty="0" smtClean="0"/>
              <a:t> (Lab: </a:t>
            </a:r>
            <a:r>
              <a:rPr lang="en-US" sz="3200" dirty="0" err="1" smtClean="0"/>
              <a:t>Afl</a:t>
            </a:r>
            <a:r>
              <a:rPr lang="en-US" sz="3200" dirty="0" smtClean="0"/>
              <a:t>. 10 </a:t>
            </a:r>
            <a:r>
              <a:rPr lang="en-US" sz="3200" dirty="0" err="1" smtClean="0"/>
              <a:t>miyon</a:t>
            </a:r>
            <a:r>
              <a:rPr lang="en-US" sz="3200" dirty="0" smtClean="0"/>
              <a:t>) of: </a:t>
            </a:r>
            <a:r>
              <a:rPr lang="en-US" sz="3200" dirty="0" err="1" smtClean="0"/>
              <a:t>caos</a:t>
            </a:r>
            <a:r>
              <a:rPr lang="en-US" sz="3200" dirty="0" smtClean="0"/>
              <a:t> </a:t>
            </a:r>
            <a:r>
              <a:rPr lang="en-US" sz="3200" dirty="0" err="1" smtClean="0"/>
              <a:t>administrativo</a:t>
            </a:r>
            <a:r>
              <a:rPr lang="en-US" sz="3200" dirty="0" smtClean="0"/>
              <a:t>    	   </a:t>
            </a:r>
            <a:r>
              <a:rPr lang="en-US" sz="3200" dirty="0" err="1" smtClean="0"/>
              <a:t>tawata</a:t>
            </a:r>
            <a:r>
              <a:rPr lang="en-US" sz="3200" dirty="0" smtClean="0"/>
              <a:t> </a:t>
            </a:r>
            <a:r>
              <a:rPr lang="en-US" sz="3200" dirty="0" err="1" smtClean="0"/>
              <a:t>tal</a:t>
            </a:r>
            <a:r>
              <a:rPr lang="en-US" sz="3200" dirty="0" smtClean="0"/>
              <a:t> cu no </a:t>
            </a:r>
            <a:r>
              <a:rPr lang="en-US" sz="3200" dirty="0" err="1" smtClean="0"/>
              <a:t>por</a:t>
            </a:r>
            <a:r>
              <a:rPr lang="en-US" sz="3200" dirty="0" smtClean="0"/>
              <a:t> </a:t>
            </a:r>
            <a:r>
              <a:rPr lang="en-US" sz="3200" dirty="0" err="1" smtClean="0"/>
              <a:t>determina</a:t>
            </a:r>
            <a:r>
              <a:rPr lang="en-US" sz="3200" dirty="0" smtClean="0"/>
              <a:t> </a:t>
            </a:r>
            <a:r>
              <a:rPr lang="en-US" sz="3200" dirty="0" err="1" smtClean="0"/>
              <a:t>fraude</a:t>
            </a:r>
            <a:r>
              <a:rPr lang="en-US" sz="3200" dirty="0" smtClean="0"/>
              <a:t> (FDNSN) → </a:t>
            </a:r>
            <a:r>
              <a:rPr lang="en-US" sz="3200" b="1" dirty="0" smtClean="0">
                <a:solidFill>
                  <a:srgbClr val="FF0000"/>
                </a:solidFill>
              </a:rPr>
              <a:t>???? → PARLAMENTO???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800" b="1" dirty="0" smtClean="0"/>
              <a:t>FALTA DI CONTROL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- </a:t>
            </a:r>
            <a:r>
              <a:rPr lang="en-US" sz="3200" dirty="0" err="1" smtClean="0"/>
              <a:t>Gobierno</a:t>
            </a:r>
            <a:r>
              <a:rPr lang="en-US" sz="3200" dirty="0" smtClean="0"/>
              <a:t> ta </a:t>
            </a:r>
            <a:r>
              <a:rPr lang="en-US" sz="3200" dirty="0" err="1" smtClean="0"/>
              <a:t>neglisha</a:t>
            </a:r>
            <a:r>
              <a:rPr lang="en-US" sz="3200" dirty="0" smtClean="0"/>
              <a:t> </a:t>
            </a:r>
            <a:r>
              <a:rPr lang="en-US" sz="3200" dirty="0" err="1" smtClean="0"/>
              <a:t>conseho</a:t>
            </a:r>
            <a:r>
              <a:rPr lang="en-US" sz="3200" dirty="0" smtClean="0"/>
              <a:t>/</a:t>
            </a:r>
            <a:r>
              <a:rPr lang="en-US" sz="3200" dirty="0" err="1" smtClean="0"/>
              <a:t>petishon</a:t>
            </a:r>
            <a:r>
              <a:rPr lang="en-US" sz="3200" dirty="0" smtClean="0"/>
              <a:t> pa </a:t>
            </a:r>
            <a:r>
              <a:rPr lang="en-US" sz="3200" dirty="0" err="1" smtClean="0"/>
              <a:t>amplia</a:t>
            </a:r>
            <a:r>
              <a:rPr lang="en-US" sz="3200" dirty="0" smtClean="0"/>
              <a:t> CAD-ARA → </a:t>
            </a:r>
            <a:r>
              <a:rPr lang="en-US" sz="3200" b="1" dirty="0" smtClean="0">
                <a:solidFill>
                  <a:srgbClr val="FF0000"/>
                </a:solidFill>
              </a:rPr>
              <a:t>AL CONTRARIO!</a:t>
            </a:r>
          </a:p>
          <a:p>
            <a:pPr marL="0" indent="0">
              <a:buNone/>
            </a:pPr>
            <a:r>
              <a:rPr lang="en-US" sz="3200" dirty="0" smtClean="0"/>
              <a:t>     - </a:t>
            </a:r>
            <a:r>
              <a:rPr lang="en-US" sz="3200" dirty="0" err="1"/>
              <a:t>Gobierno</a:t>
            </a:r>
            <a:r>
              <a:rPr lang="en-US" sz="3200" dirty="0"/>
              <a:t> ta </a:t>
            </a:r>
            <a:r>
              <a:rPr lang="en-US" sz="3200" dirty="0" err="1"/>
              <a:t>implementa</a:t>
            </a:r>
            <a:r>
              <a:rPr lang="en-US" sz="3200" dirty="0"/>
              <a:t> </a:t>
            </a:r>
            <a:r>
              <a:rPr lang="en-US" sz="3200" dirty="0" err="1"/>
              <a:t>strategia</a:t>
            </a:r>
            <a:r>
              <a:rPr lang="en-US" sz="3200" dirty="0"/>
              <a:t> di </a:t>
            </a:r>
            <a:r>
              <a:rPr lang="en-US" sz="3200" dirty="0" err="1"/>
              <a:t>mortuario</a:t>
            </a:r>
            <a:r>
              <a:rPr lang="en-US" sz="3200" dirty="0"/>
              <a:t> cu </a:t>
            </a:r>
            <a:r>
              <a:rPr lang="en-US" sz="3200" dirty="0" smtClean="0"/>
              <a:t>CAD-ARA → </a:t>
            </a:r>
            <a:r>
              <a:rPr lang="en-US" sz="3200" b="1" dirty="0" smtClean="0">
                <a:solidFill>
                  <a:srgbClr val="FF0000"/>
                </a:solidFill>
              </a:rPr>
              <a:t>EVITA CU POR TIN CONTROL!</a:t>
            </a:r>
            <a:endParaRPr lang="en-US" sz="3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200" dirty="0" smtClean="0"/>
              <a:t>     - Consecuencia-1 → no tin </a:t>
            </a:r>
            <a:r>
              <a:rPr lang="en-US" sz="3200" dirty="0" err="1" smtClean="0"/>
              <a:t>ningun</a:t>
            </a:r>
            <a:r>
              <a:rPr lang="en-US" sz="3200" dirty="0" smtClean="0"/>
              <a:t> </a:t>
            </a:r>
            <a:r>
              <a:rPr lang="en-US" sz="3200" dirty="0" err="1" smtClean="0"/>
              <a:t>bista</a:t>
            </a:r>
            <a:r>
              <a:rPr lang="en-US" sz="3200" dirty="0" smtClean="0"/>
              <a:t> </a:t>
            </a:r>
            <a:r>
              <a:rPr lang="en-US" sz="3200" dirty="0" err="1" smtClean="0"/>
              <a:t>riba</a:t>
            </a:r>
            <a:r>
              <a:rPr lang="en-US" sz="3200" dirty="0" smtClean="0"/>
              <a:t> </a:t>
            </a:r>
            <a:r>
              <a:rPr lang="en-US" sz="3200" dirty="0" err="1" smtClean="0"/>
              <a:t>proceder</a:t>
            </a:r>
            <a:r>
              <a:rPr lang="en-US" sz="3200" dirty="0" smtClean="0"/>
              <a:t> fin. di </a:t>
            </a:r>
            <a:r>
              <a:rPr lang="en-US" sz="3200" dirty="0" err="1" smtClean="0"/>
              <a:t>gobierno</a:t>
            </a:r>
            <a:r>
              <a:rPr lang="en-US" sz="3200" dirty="0" smtClean="0"/>
              <a:t> → </a:t>
            </a:r>
            <a:r>
              <a:rPr lang="en-US" sz="3200" b="1" strike="sngStrike" dirty="0" smtClean="0">
                <a:solidFill>
                  <a:srgbClr val="FF0000"/>
                </a:solidFill>
              </a:rPr>
              <a:t>TRANSPARENCIA</a:t>
            </a:r>
          </a:p>
          <a:p>
            <a:pPr marL="0" indent="0">
              <a:buNone/>
            </a:pPr>
            <a:r>
              <a:rPr lang="en-US" sz="3200" dirty="0" smtClean="0"/>
              <a:t>     - Consecuencia-2 → </a:t>
            </a:r>
            <a:r>
              <a:rPr lang="en-US" sz="3200" dirty="0" err="1" smtClean="0"/>
              <a:t>finansas</a:t>
            </a:r>
            <a:r>
              <a:rPr lang="en-US" sz="3200" dirty="0" smtClean="0"/>
              <a:t> </a:t>
            </a:r>
            <a:r>
              <a:rPr lang="en-US" sz="3200" dirty="0" err="1" smtClean="0"/>
              <a:t>publico</a:t>
            </a:r>
            <a:r>
              <a:rPr lang="en-US" sz="3200" dirty="0" smtClean="0"/>
              <a:t> </a:t>
            </a:r>
            <a:r>
              <a:rPr lang="en-US" sz="3200" dirty="0" err="1" smtClean="0"/>
              <a:t>completamente</a:t>
            </a:r>
            <a:r>
              <a:rPr lang="en-US" sz="3200" dirty="0" smtClean="0"/>
              <a:t> for di control → </a:t>
            </a:r>
            <a:r>
              <a:rPr lang="en-US" sz="3200" b="1" dirty="0" smtClean="0">
                <a:solidFill>
                  <a:srgbClr val="FF0000"/>
                </a:solidFill>
              </a:rPr>
              <a:t>CAFT→CAD/ARA/PARL.</a:t>
            </a:r>
          </a:p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     - Consecuencia-3 → </a:t>
            </a:r>
            <a:r>
              <a:rPr lang="en-US" sz="3200" b="1" dirty="0" err="1" smtClean="0">
                <a:solidFill>
                  <a:srgbClr val="FF0000"/>
                </a:solidFill>
              </a:rPr>
              <a:t>drispidimento</a:t>
            </a:r>
            <a:r>
              <a:rPr lang="en-US" sz="3200" b="1" dirty="0" smtClean="0">
                <a:solidFill>
                  <a:srgbClr val="FF0000"/>
                </a:solidFill>
              </a:rPr>
              <a:t> di </a:t>
            </a:r>
            <a:r>
              <a:rPr lang="en-US" sz="3200" b="1" dirty="0" err="1" smtClean="0">
                <a:solidFill>
                  <a:srgbClr val="FF0000"/>
                </a:solidFill>
              </a:rPr>
              <a:t>placa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publico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</a:rPr>
              <a:t>riba</a:t>
            </a:r>
            <a:r>
              <a:rPr lang="en-US" sz="3200" b="1" u="sng" dirty="0" smtClean="0">
                <a:solidFill>
                  <a:srgbClr val="FF0000"/>
                </a:solidFill>
              </a:rPr>
              <a:t> un </a:t>
            </a:r>
            <a:r>
              <a:rPr lang="en-US" sz="3200" b="1" u="sng" dirty="0" err="1" smtClean="0">
                <a:solidFill>
                  <a:srgbClr val="FF0000"/>
                </a:solidFill>
              </a:rPr>
              <a:t>escala</a:t>
            </a:r>
            <a:r>
              <a:rPr lang="en-US" sz="3200" b="1" u="sng" dirty="0" smtClean="0">
                <a:solidFill>
                  <a:srgbClr val="FF0000"/>
                </a:solidFill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</a:rPr>
              <a:t>gigantesco</a:t>
            </a:r>
            <a:r>
              <a:rPr lang="en-US" sz="3200" b="1" u="sng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→ DEBE!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430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875"/>
    </mc:Choice>
    <mc:Fallback>
      <p:transition spd="slow" advTm="561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49.2|50.9|67.3|25.1|169.3|7.2|64.6|34.4|15.2|37.6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10</Words>
  <Application>Microsoft Office PowerPoint</Application>
  <PresentationFormat>Panorámica</PresentationFormat>
  <Paragraphs>14</Paragraphs>
  <Slides>2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de Office</vt:lpstr>
      <vt:lpstr>2- MANEHO FINANCIERO</vt:lpstr>
      <vt:lpstr>2- CARACTERISTICA DI ADMINISTRASHON  FINANCIERO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2- MANEHO FINANCIERO</dc:title>
  <dc:creator>Karen Hessels</dc:creator>
  <cp:lastModifiedBy>Karen Hessels</cp:lastModifiedBy>
  <cp:revision>2</cp:revision>
  <dcterms:created xsi:type="dcterms:W3CDTF">2016-09-09T07:44:42Z</dcterms:created>
  <dcterms:modified xsi:type="dcterms:W3CDTF">2016-09-09T12:25:43Z</dcterms:modified>
</cp:coreProperties>
</file>