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71E-36BB-41FF-A244-42E435277A07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1BD6-FED7-406F-98FD-9971A89736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310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71E-36BB-41FF-A244-42E435277A07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1BD6-FED7-406F-98FD-9971A89736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986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71E-36BB-41FF-A244-42E435277A07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1BD6-FED7-406F-98FD-9971A89736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651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71E-36BB-41FF-A244-42E435277A07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1BD6-FED7-406F-98FD-9971A89736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215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71E-36BB-41FF-A244-42E435277A07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1BD6-FED7-406F-98FD-9971A89736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401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71E-36BB-41FF-A244-42E435277A07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1BD6-FED7-406F-98FD-9971A89736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423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71E-36BB-41FF-A244-42E435277A07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1BD6-FED7-406F-98FD-9971A89736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72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71E-36BB-41FF-A244-42E435277A07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1BD6-FED7-406F-98FD-9971A89736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84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71E-36BB-41FF-A244-42E435277A07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1BD6-FED7-406F-98FD-9971A89736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213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71E-36BB-41FF-A244-42E435277A07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1BD6-FED7-406F-98FD-9971A89736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817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71E-36BB-41FF-A244-42E435277A07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1BD6-FED7-406F-98FD-9971A89736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016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971E-36BB-41FF-A244-42E435277A07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C1BD6-FED7-406F-98FD-9971A89736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478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2- FINANCIEEL BEHEER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104" name="Picture 8" descr="Afbeeldingsresultaat voor money down the toile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0" y="2355012"/>
            <a:ext cx="7704557" cy="361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24">
        <p14:reveal/>
      </p:transition>
    </mc:Choice>
    <mc:Fallback xmlns="">
      <p:transition spd="slow" advTm="42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70C0"/>
                </a:solidFill>
              </a:rPr>
              <a:t>2- KARAKTERISTIEKEN VAN FINANCIEEL BEHEER</a:t>
            </a:r>
            <a:endParaRPr lang="nl-NL" sz="42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695317" cy="4351338"/>
          </a:xfrm>
        </p:spPr>
        <p:txBody>
          <a:bodyPr>
            <a:normAutofit fontScale="55000" lnSpcReduction="20000"/>
          </a:bodyPr>
          <a:lstStyle/>
          <a:p>
            <a:r>
              <a:rPr lang="en-US" sz="3800" b="1" dirty="0" smtClean="0"/>
              <a:t>ADMINISTRATIEVE CHAOS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Allerhande</a:t>
            </a:r>
            <a:r>
              <a:rPr lang="en-US" dirty="0" smtClean="0"/>
              <a:t> </a:t>
            </a:r>
            <a:r>
              <a:rPr lang="en-US" sz="3200" dirty="0" err="1" smtClean="0"/>
              <a:t>administratieve</a:t>
            </a:r>
            <a:r>
              <a:rPr lang="en-US" sz="3200" dirty="0" smtClean="0"/>
              <a:t> chaos in </a:t>
            </a:r>
            <a:r>
              <a:rPr lang="en-US" sz="3200" dirty="0" err="1" smtClean="0"/>
              <a:t>overheidsdepartementen</a:t>
            </a:r>
            <a:r>
              <a:rPr lang="en-US" sz="3200" dirty="0" smtClean="0"/>
              <a:t> → </a:t>
            </a:r>
            <a:r>
              <a:rPr lang="en-US" sz="3200" b="1" dirty="0" smtClean="0">
                <a:solidFill>
                  <a:srgbClr val="FF0000"/>
                </a:solidFill>
              </a:rPr>
              <a:t>”WIJ KUNNEN HET ZELF”!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 err="1" smtClean="0"/>
              <a:t>Er</a:t>
            </a:r>
            <a:r>
              <a:rPr lang="en-US" sz="3200" dirty="0" smtClean="0"/>
              <a:t> </a:t>
            </a:r>
            <a:r>
              <a:rPr lang="en-US" sz="3200" dirty="0" err="1" smtClean="0"/>
              <a:t>wordt</a:t>
            </a:r>
            <a:r>
              <a:rPr lang="en-US" sz="3200" dirty="0" smtClean="0"/>
              <a:t> 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dirty="0" err="1" smtClean="0"/>
              <a:t>voldaan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r>
              <a:rPr lang="en-US" sz="3200" dirty="0" smtClean="0"/>
              <a:t> </a:t>
            </a:r>
            <a:r>
              <a:rPr lang="en-US" sz="3200" dirty="0" err="1" smtClean="0"/>
              <a:t>internationale</a:t>
            </a:r>
            <a:r>
              <a:rPr lang="en-US" sz="3200" dirty="0" smtClean="0"/>
              <a:t> </a:t>
            </a:r>
            <a:r>
              <a:rPr lang="en-US" sz="3200" dirty="0" err="1" smtClean="0"/>
              <a:t>standaards</a:t>
            </a:r>
            <a:r>
              <a:rPr lang="en-US" sz="3200" dirty="0" smtClean="0"/>
              <a:t> → </a:t>
            </a:r>
            <a:r>
              <a:rPr lang="en-US" sz="3200" b="1" dirty="0" smtClean="0">
                <a:solidFill>
                  <a:srgbClr val="FF0000"/>
                </a:solidFill>
              </a:rPr>
              <a:t>”WIJ ZIJN AUTONOOM”!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 err="1" smtClean="0"/>
              <a:t>Gevolgen</a:t>
            </a:r>
            <a:r>
              <a:rPr lang="en-US" sz="3200" dirty="0" smtClean="0"/>
              <a:t> → </a:t>
            </a:r>
            <a:r>
              <a:rPr lang="en-US" sz="3200" dirty="0" err="1" smtClean="0"/>
              <a:t>regelmatig</a:t>
            </a:r>
            <a:r>
              <a:rPr lang="en-US" sz="3200" dirty="0" smtClean="0"/>
              <a:t> </a:t>
            </a:r>
            <a:r>
              <a:rPr lang="en-US" sz="3200" dirty="0" err="1" smtClean="0"/>
              <a:t>fraude</a:t>
            </a:r>
            <a:r>
              <a:rPr lang="en-US" sz="3200" dirty="0" smtClean="0"/>
              <a:t>/</a:t>
            </a:r>
            <a:r>
              <a:rPr lang="en-US" sz="3200" dirty="0" err="1" smtClean="0"/>
              <a:t>diefstal</a:t>
            </a:r>
            <a:r>
              <a:rPr lang="en-US" sz="3200" dirty="0" smtClean="0"/>
              <a:t> door </a:t>
            </a:r>
            <a:r>
              <a:rPr lang="en-US" sz="3200" dirty="0" err="1" smtClean="0"/>
              <a:t>personeel</a:t>
            </a:r>
            <a:r>
              <a:rPr lang="en-US" sz="3200" dirty="0" smtClean="0"/>
              <a:t> → </a:t>
            </a:r>
            <a:r>
              <a:rPr lang="en-US" sz="3200" b="1" dirty="0" smtClean="0">
                <a:solidFill>
                  <a:srgbClr val="FF0000"/>
                </a:solidFill>
              </a:rPr>
              <a:t>ENORME BEDRAGEN!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 err="1" smtClean="0"/>
              <a:t>Rechterlijke</a:t>
            </a:r>
            <a:r>
              <a:rPr lang="en-US" sz="3200" dirty="0" smtClean="0"/>
              <a:t> </a:t>
            </a:r>
            <a:r>
              <a:rPr lang="en-US" sz="3200" dirty="0" err="1" smtClean="0"/>
              <a:t>vonnissen</a:t>
            </a:r>
            <a:r>
              <a:rPr lang="en-US" sz="3200" dirty="0" smtClean="0"/>
              <a:t>→ minister was op de </a:t>
            </a:r>
            <a:r>
              <a:rPr lang="en-US" sz="3200" dirty="0" err="1" smtClean="0"/>
              <a:t>hoogte</a:t>
            </a:r>
            <a:r>
              <a:rPr lang="en-US" sz="3200" dirty="0" smtClean="0"/>
              <a:t> (Lab: </a:t>
            </a:r>
            <a:r>
              <a:rPr lang="en-US" sz="3200" dirty="0" err="1" smtClean="0"/>
              <a:t>Afl</a:t>
            </a:r>
            <a:r>
              <a:rPr lang="en-US" sz="3200" dirty="0" smtClean="0"/>
              <a:t>. 10 </a:t>
            </a:r>
            <a:r>
              <a:rPr lang="en-US" sz="3200" dirty="0" err="1" smtClean="0"/>
              <a:t>miljoen</a:t>
            </a:r>
            <a:r>
              <a:rPr lang="en-US" sz="3200" dirty="0" smtClean="0"/>
              <a:t>) of: </a:t>
            </a:r>
            <a:r>
              <a:rPr lang="en-US" sz="3200" dirty="0" err="1" smtClean="0"/>
              <a:t>administratieve</a:t>
            </a:r>
            <a:r>
              <a:rPr lang="en-US" sz="3200" dirty="0" smtClean="0"/>
              <a:t> chaos 	   was </a:t>
            </a:r>
            <a:r>
              <a:rPr lang="en-US" sz="3200" dirty="0" err="1" smtClean="0"/>
              <a:t>zodanig</a:t>
            </a:r>
            <a:r>
              <a:rPr lang="en-US" sz="3200" dirty="0" smtClean="0"/>
              <a:t> </a:t>
            </a:r>
            <a:r>
              <a:rPr lang="en-US" sz="3200" dirty="0" err="1" smtClean="0"/>
              <a:t>dat</a:t>
            </a:r>
            <a:r>
              <a:rPr lang="en-US" sz="3200" dirty="0" smtClean="0"/>
              <a:t> </a:t>
            </a:r>
            <a:r>
              <a:rPr lang="en-US" sz="3200" dirty="0" err="1" smtClean="0"/>
              <a:t>fraude</a:t>
            </a:r>
            <a:r>
              <a:rPr lang="en-US" sz="3200" dirty="0" smtClean="0"/>
              <a:t> 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dirty="0" err="1" smtClean="0"/>
              <a:t>vastgesteld</a:t>
            </a:r>
            <a:r>
              <a:rPr lang="en-US" sz="3200" dirty="0" smtClean="0"/>
              <a:t> </a:t>
            </a:r>
            <a:r>
              <a:rPr lang="en-US" sz="3200" dirty="0" err="1" smtClean="0"/>
              <a:t>kon</a:t>
            </a:r>
            <a:r>
              <a:rPr lang="en-US" sz="3200" dirty="0" smtClean="0"/>
              <a:t> </a:t>
            </a:r>
            <a:r>
              <a:rPr lang="en-US" sz="3200" dirty="0" err="1" smtClean="0"/>
              <a:t>worden</a:t>
            </a:r>
            <a:r>
              <a:rPr lang="en-US" sz="3200" dirty="0" smtClean="0"/>
              <a:t>  (FDNSN) → </a:t>
            </a:r>
            <a:r>
              <a:rPr lang="en-US" sz="3200" b="1" dirty="0" smtClean="0">
                <a:solidFill>
                  <a:srgbClr val="FF0000"/>
                </a:solidFill>
              </a:rPr>
              <a:t>???? → PARLAMENT???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800" b="1" dirty="0" smtClean="0"/>
              <a:t>GEBREK AAN CONTROLE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sz="3200" dirty="0" smtClean="0"/>
              <a:t>De </a:t>
            </a:r>
            <a:r>
              <a:rPr lang="en-US" sz="3200" dirty="0" err="1" smtClean="0"/>
              <a:t>overheid</a:t>
            </a:r>
            <a:r>
              <a:rPr lang="en-US" sz="3200" dirty="0" smtClean="0"/>
              <a:t> </a:t>
            </a:r>
            <a:r>
              <a:rPr lang="en-US" sz="3200" dirty="0" err="1" smtClean="0"/>
              <a:t>negeert</a:t>
            </a:r>
            <a:r>
              <a:rPr lang="en-US" sz="3200" dirty="0" smtClean="0"/>
              <a:t> </a:t>
            </a:r>
            <a:r>
              <a:rPr lang="en-US" sz="3200" dirty="0" err="1" smtClean="0"/>
              <a:t>verzoeken</a:t>
            </a:r>
            <a:r>
              <a:rPr lang="en-US" sz="3200" dirty="0" smtClean="0"/>
              <a:t> om de CAD-ARA </a:t>
            </a:r>
            <a:r>
              <a:rPr lang="en-US" sz="3200" dirty="0" err="1" smtClean="0"/>
              <a:t>uit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breiden</a:t>
            </a:r>
            <a:r>
              <a:rPr lang="en-US" sz="3200" dirty="0" smtClean="0"/>
              <a:t> → </a:t>
            </a:r>
            <a:r>
              <a:rPr lang="en-US" sz="3200" b="1" dirty="0" smtClean="0">
                <a:solidFill>
                  <a:srgbClr val="FF0000"/>
                </a:solidFill>
              </a:rPr>
              <a:t>INTEGENDEEL!</a:t>
            </a:r>
          </a:p>
          <a:p>
            <a:pPr marL="0" indent="0">
              <a:buNone/>
            </a:pPr>
            <a:r>
              <a:rPr lang="en-US" sz="3200" dirty="0" smtClean="0"/>
              <a:t>     - De </a:t>
            </a:r>
            <a:r>
              <a:rPr lang="en-US" sz="3200" dirty="0" err="1" smtClean="0"/>
              <a:t>overheid</a:t>
            </a:r>
            <a:r>
              <a:rPr lang="en-US" sz="3200" dirty="0" smtClean="0"/>
              <a:t> past de ‘</a:t>
            </a:r>
            <a:r>
              <a:rPr lang="en-US" sz="3200" dirty="0" err="1" smtClean="0"/>
              <a:t>Sterfhuisconstructie</a:t>
            </a:r>
            <a:r>
              <a:rPr lang="en-US" sz="3200" dirty="0" smtClean="0"/>
              <a:t>’ toe </a:t>
            </a:r>
            <a:r>
              <a:rPr lang="en-US" sz="3200" dirty="0" err="1" smtClean="0"/>
              <a:t>bij</a:t>
            </a:r>
            <a:r>
              <a:rPr lang="en-US" sz="3200" dirty="0" smtClean="0"/>
              <a:t> de CAD-ARA → </a:t>
            </a:r>
            <a:r>
              <a:rPr lang="en-US" sz="3200" b="1" dirty="0" smtClean="0">
                <a:solidFill>
                  <a:srgbClr val="FF0000"/>
                </a:solidFill>
              </a:rPr>
              <a:t>OM CONTROLE TE VOORKOMEN!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     - </a:t>
            </a:r>
            <a:r>
              <a:rPr lang="en-US" sz="3200" dirty="0" err="1" smtClean="0"/>
              <a:t>Gevolg</a:t>
            </a:r>
            <a:r>
              <a:rPr lang="en-US" sz="3200" dirty="0" smtClean="0"/>
              <a:t> -1 → </a:t>
            </a:r>
            <a:r>
              <a:rPr lang="en-US" sz="3200" dirty="0" err="1" smtClean="0"/>
              <a:t>er</a:t>
            </a:r>
            <a:r>
              <a:rPr lang="en-US" sz="3200" dirty="0" smtClean="0"/>
              <a:t> is </a:t>
            </a:r>
            <a:r>
              <a:rPr lang="en-US" sz="3200" dirty="0" err="1" smtClean="0"/>
              <a:t>geen</a:t>
            </a:r>
            <a:r>
              <a:rPr lang="en-US" sz="3200" dirty="0" smtClean="0"/>
              <a:t> </a:t>
            </a:r>
            <a:r>
              <a:rPr lang="en-US" sz="3200" dirty="0" err="1" smtClean="0"/>
              <a:t>beeld</a:t>
            </a:r>
            <a:r>
              <a:rPr lang="en-US" sz="3200" dirty="0" smtClean="0"/>
              <a:t> van de </a:t>
            </a:r>
            <a:r>
              <a:rPr lang="en-US" sz="3200" dirty="0" err="1" smtClean="0"/>
              <a:t>financiële</a:t>
            </a:r>
            <a:r>
              <a:rPr lang="en-US" sz="3200" dirty="0" smtClean="0"/>
              <a:t> </a:t>
            </a:r>
            <a:r>
              <a:rPr lang="en-US" sz="3200" dirty="0" err="1" smtClean="0"/>
              <a:t>handelingen</a:t>
            </a:r>
            <a:r>
              <a:rPr lang="en-US" sz="3200" dirty="0" smtClean="0"/>
              <a:t> van de </a:t>
            </a:r>
            <a:r>
              <a:rPr lang="en-US" sz="3200" dirty="0" err="1" smtClean="0"/>
              <a:t>overheid</a:t>
            </a:r>
            <a:r>
              <a:rPr lang="en-US" sz="3200" dirty="0" smtClean="0"/>
              <a:t> → </a:t>
            </a:r>
            <a:r>
              <a:rPr lang="en-US" sz="3200" b="1" strike="sngStrike" dirty="0" smtClean="0">
                <a:solidFill>
                  <a:srgbClr val="FF0000"/>
                </a:solidFill>
              </a:rPr>
              <a:t>TRANSPARANTIE</a:t>
            </a:r>
          </a:p>
          <a:p>
            <a:pPr marL="0" indent="0">
              <a:buNone/>
            </a:pPr>
            <a:r>
              <a:rPr lang="en-US" sz="3200" dirty="0" smtClean="0"/>
              <a:t>     - </a:t>
            </a:r>
            <a:r>
              <a:rPr lang="en-US" sz="3200" dirty="0" err="1" smtClean="0"/>
              <a:t>Gevolg</a:t>
            </a:r>
            <a:r>
              <a:rPr lang="en-US" sz="3200" dirty="0" smtClean="0"/>
              <a:t> -2 → </a:t>
            </a:r>
            <a:r>
              <a:rPr lang="en-US" sz="3200" dirty="0" err="1" smtClean="0"/>
              <a:t>openbare</a:t>
            </a:r>
            <a:r>
              <a:rPr lang="en-US" sz="3200" dirty="0" smtClean="0"/>
              <a:t> </a:t>
            </a:r>
            <a:r>
              <a:rPr lang="en-US" sz="3200" dirty="0" err="1" smtClean="0"/>
              <a:t>financiën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 </a:t>
            </a:r>
            <a:r>
              <a:rPr lang="en-US" sz="3200" dirty="0" err="1" smtClean="0"/>
              <a:t>volledig</a:t>
            </a:r>
            <a:r>
              <a:rPr lang="en-US" sz="3200" dirty="0" smtClean="0"/>
              <a:t> </a:t>
            </a:r>
            <a:r>
              <a:rPr lang="en-US" sz="3200" dirty="0" err="1" smtClean="0"/>
              <a:t>zonder</a:t>
            </a:r>
            <a:r>
              <a:rPr lang="en-US" sz="3200" dirty="0" smtClean="0"/>
              <a:t> </a:t>
            </a:r>
            <a:r>
              <a:rPr lang="en-US" sz="3200" dirty="0" err="1" smtClean="0"/>
              <a:t>controle</a:t>
            </a:r>
            <a:r>
              <a:rPr lang="en-US" sz="3200" dirty="0" smtClean="0"/>
              <a:t> → </a:t>
            </a:r>
            <a:r>
              <a:rPr lang="en-US" sz="3200" b="1" dirty="0" smtClean="0">
                <a:solidFill>
                  <a:srgbClr val="FF0000"/>
                </a:solidFill>
              </a:rPr>
              <a:t>CAFT→CAD/ARA/PARLEMENT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    - </a:t>
            </a:r>
            <a:r>
              <a:rPr lang="en-US" sz="3200" b="1" dirty="0" err="1" smtClean="0">
                <a:solidFill>
                  <a:srgbClr val="FF0000"/>
                </a:solidFill>
              </a:rPr>
              <a:t>Gevolg</a:t>
            </a:r>
            <a:r>
              <a:rPr lang="en-US" sz="3200" b="1" dirty="0" smtClean="0">
                <a:solidFill>
                  <a:srgbClr val="FF0000"/>
                </a:solidFill>
              </a:rPr>
              <a:t> -3 → </a:t>
            </a:r>
            <a:r>
              <a:rPr lang="en-US" sz="3200" b="1" dirty="0" err="1" smtClean="0">
                <a:solidFill>
                  <a:srgbClr val="FF0000"/>
                </a:solidFill>
              </a:rPr>
              <a:t>verspilling</a:t>
            </a:r>
            <a:r>
              <a:rPr lang="en-US" sz="3200" b="1" dirty="0" smtClean="0">
                <a:solidFill>
                  <a:srgbClr val="FF0000"/>
                </a:solidFill>
              </a:rPr>
              <a:t> van </a:t>
            </a:r>
            <a:r>
              <a:rPr lang="en-US" sz="3200" b="1" dirty="0" err="1" smtClean="0">
                <a:solidFill>
                  <a:srgbClr val="FF0000"/>
                </a:solidFill>
              </a:rPr>
              <a:t>gemeenschapsgelden</a:t>
            </a:r>
            <a:r>
              <a:rPr lang="en-US" sz="3200" b="1" dirty="0" smtClean="0">
                <a:solidFill>
                  <a:srgbClr val="FF0000"/>
                </a:solidFill>
              </a:rPr>
              <a:t> op </a:t>
            </a:r>
            <a:r>
              <a:rPr lang="en-US" sz="3200" b="1" dirty="0" err="1" smtClean="0">
                <a:solidFill>
                  <a:srgbClr val="FF0000"/>
                </a:solidFill>
              </a:rPr>
              <a:t>een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enorme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schaal</a:t>
            </a:r>
            <a:r>
              <a:rPr lang="en-US" sz="3200" b="1" dirty="0" smtClean="0">
                <a:solidFill>
                  <a:srgbClr val="FF0000"/>
                </a:solidFill>
              </a:rPr>
              <a:t> → SCHULDEN!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6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265"/>
    </mc:Choice>
    <mc:Fallback xmlns="">
      <p:transition spd="slow" advTm="368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8.1|21.4|31.7|30.5|93.1|6.8|49.3|34.4|25.4|36.8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</Words>
  <Application>Microsoft Office PowerPoint</Application>
  <PresentationFormat>Panorámica</PresentationFormat>
  <Paragraphs>14</Paragraphs>
  <Slides>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2- FINANCIEEL BEHEER</vt:lpstr>
      <vt:lpstr>2- KARAKTERISTIEKEN VAN FINANCIEEL BEHEER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 FINANCIEEL BEHEER</dc:title>
  <dc:creator>Karen Hessels</dc:creator>
  <cp:lastModifiedBy>Karen Hessels</cp:lastModifiedBy>
  <cp:revision>3</cp:revision>
  <dcterms:created xsi:type="dcterms:W3CDTF">2016-09-08T12:34:01Z</dcterms:created>
  <dcterms:modified xsi:type="dcterms:W3CDTF">2016-09-09T15:02:03Z</dcterms:modified>
</cp:coreProperties>
</file>