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F91A-B7A7-4FD8-A5A7-1A5D279877A6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E31C-B1A8-44E8-BAF2-CA43A01F15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939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F91A-B7A7-4FD8-A5A7-1A5D279877A6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E31C-B1A8-44E8-BAF2-CA43A01F15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87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F91A-B7A7-4FD8-A5A7-1A5D279877A6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E31C-B1A8-44E8-BAF2-CA43A01F15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393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F91A-B7A7-4FD8-A5A7-1A5D279877A6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E31C-B1A8-44E8-BAF2-CA43A01F15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915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F91A-B7A7-4FD8-A5A7-1A5D279877A6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E31C-B1A8-44E8-BAF2-CA43A01F15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873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F91A-B7A7-4FD8-A5A7-1A5D279877A6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E31C-B1A8-44E8-BAF2-CA43A01F15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650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F91A-B7A7-4FD8-A5A7-1A5D279877A6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E31C-B1A8-44E8-BAF2-CA43A01F15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0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F91A-B7A7-4FD8-A5A7-1A5D279877A6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E31C-B1A8-44E8-BAF2-CA43A01F15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948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F91A-B7A7-4FD8-A5A7-1A5D279877A6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E31C-B1A8-44E8-BAF2-CA43A01F15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867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F91A-B7A7-4FD8-A5A7-1A5D279877A6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E31C-B1A8-44E8-BAF2-CA43A01F15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4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F91A-B7A7-4FD8-A5A7-1A5D279877A6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E31C-B1A8-44E8-BAF2-CA43A01F15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297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2F91A-B7A7-4FD8-A5A7-1A5D279877A6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E31C-B1A8-44E8-BAF2-CA43A01F15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510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1 - POLITIEKE PATRONAGE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Afbeeldingsresultaat voor patronage political cartoo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32" y="1690688"/>
            <a:ext cx="6567696" cy="49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15">
        <p14:reveal/>
      </p:transition>
    </mc:Choice>
    <mc:Fallback xmlns="">
      <p:transition spd="slow" advTm="80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1- </a:t>
            </a:r>
            <a:r>
              <a:rPr lang="en-US" sz="4000" b="1" dirty="0" smtClean="0">
                <a:solidFill>
                  <a:srgbClr val="0070C0"/>
                </a:solidFill>
              </a:rPr>
              <a:t>KARAKTERISTIEKEN VAN POLITIEKE PATRONAGE</a:t>
            </a:r>
            <a:endParaRPr lang="nl-NL" sz="4000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686691" cy="435133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PERSONEELSBELEID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zicht</a:t>
            </a:r>
            <a:r>
              <a:rPr lang="en-US" dirty="0" smtClean="0"/>
              <a:t> op </a:t>
            </a:r>
            <a:r>
              <a:rPr lang="en-US" dirty="0" err="1" smtClean="0"/>
              <a:t>werkelijke</a:t>
            </a:r>
            <a:r>
              <a:rPr lang="en-US" dirty="0" smtClean="0"/>
              <a:t> </a:t>
            </a:r>
            <a:r>
              <a:rPr lang="en-US" dirty="0" err="1" smtClean="0"/>
              <a:t>hoeveelheid</a:t>
            </a:r>
            <a:r>
              <a:rPr lang="en-US" dirty="0" smtClean="0"/>
              <a:t>→ 25-35%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smtClean="0"/>
              <a:t>veel</a:t>
            </a:r>
            <a:r>
              <a:rPr lang="en-US" smtClean="0"/>
              <a:t>!? </a:t>
            </a:r>
            <a:r>
              <a:rPr lang="en-US" dirty="0" smtClean="0"/>
              <a:t>(</a:t>
            </a:r>
            <a:r>
              <a:rPr lang="en-US" dirty="0" err="1" smtClean="0"/>
              <a:t>Financiële</a:t>
            </a:r>
            <a:r>
              <a:rPr lang="en-US" dirty="0" smtClean="0"/>
              <a:t> </a:t>
            </a:r>
            <a:r>
              <a:rPr lang="en-US" dirty="0" err="1" smtClean="0"/>
              <a:t>Commissie</a:t>
            </a:r>
            <a:r>
              <a:rPr lang="en-US" dirty="0" smtClean="0"/>
              <a:t> → 	  	  </a:t>
            </a:r>
            <a:r>
              <a:rPr lang="en-US" dirty="0" err="1" smtClean="0"/>
              <a:t>dubbele</a:t>
            </a:r>
            <a:r>
              <a:rPr lang="en-US" dirty="0" smtClean="0"/>
              <a:t> </a:t>
            </a:r>
            <a:r>
              <a:rPr lang="en-US" dirty="0" err="1" smtClean="0"/>
              <a:t>departementen</a:t>
            </a:r>
            <a:r>
              <a:rPr lang="en-US" dirty="0" smtClean="0"/>
              <a:t>!)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begrootte</a:t>
            </a:r>
            <a:r>
              <a:rPr lang="en-US" dirty="0" smtClean="0"/>
              <a:t> </a:t>
            </a:r>
            <a:r>
              <a:rPr lang="en-US" dirty="0" err="1" smtClean="0"/>
              <a:t>uitgaven</a:t>
            </a:r>
            <a:r>
              <a:rPr lang="en-US" dirty="0" smtClean="0"/>
              <a:t>→ </a:t>
            </a:r>
            <a:r>
              <a:rPr lang="en-US" dirty="0" err="1" smtClean="0"/>
              <a:t>jaarlijkse</a:t>
            </a:r>
            <a:r>
              <a:rPr lang="en-US" dirty="0" smtClean="0"/>
              <a:t> </a:t>
            </a:r>
            <a:r>
              <a:rPr lang="en-US" dirty="0" err="1" smtClean="0"/>
              <a:t>begrotingsoverschrijdingen</a:t>
            </a:r>
            <a:r>
              <a:rPr lang="en-US" dirty="0" smtClean="0"/>
              <a:t> </a:t>
            </a:r>
            <a:r>
              <a:rPr lang="en-US" dirty="0" err="1" smtClean="0"/>
              <a:t>wegens</a:t>
            </a:r>
            <a:r>
              <a:rPr lang="en-US" dirty="0" smtClean="0"/>
              <a:t> </a:t>
            </a:r>
            <a:r>
              <a:rPr lang="en-US" dirty="0" err="1" smtClean="0"/>
              <a:t>personeel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wettelijke</a:t>
            </a:r>
            <a:r>
              <a:rPr lang="en-US" dirty="0" smtClean="0"/>
              <a:t> </a:t>
            </a:r>
            <a:r>
              <a:rPr lang="en-US" dirty="0" err="1" smtClean="0"/>
              <a:t>bepalingen</a:t>
            </a:r>
            <a:r>
              <a:rPr lang="en-US" dirty="0" smtClean="0"/>
              <a:t> → </a:t>
            </a:r>
            <a:r>
              <a:rPr lang="en-US" dirty="0" err="1" smtClean="0"/>
              <a:t>bijv</a:t>
            </a:r>
            <a:r>
              <a:rPr lang="en-US" dirty="0" smtClean="0"/>
              <a:t>. </a:t>
            </a:r>
            <a:r>
              <a:rPr lang="en-US" dirty="0" err="1" smtClean="0"/>
              <a:t>t.a.v</a:t>
            </a:r>
            <a:r>
              <a:rPr lang="en-US" dirty="0" smtClean="0"/>
              <a:t>. </a:t>
            </a:r>
            <a:r>
              <a:rPr lang="en-US" dirty="0" err="1" smtClean="0"/>
              <a:t>vacatures,vooropleiding</a:t>
            </a:r>
            <a:r>
              <a:rPr lang="en-US" dirty="0" smtClean="0"/>
              <a:t>, </a:t>
            </a:r>
            <a:r>
              <a:rPr lang="en-US" dirty="0" err="1" smtClean="0"/>
              <a:t>strafblad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Ernstige</a:t>
            </a:r>
            <a:r>
              <a:rPr lang="en-US" dirty="0" smtClean="0"/>
              <a:t> </a:t>
            </a:r>
            <a:r>
              <a:rPr lang="en-US" dirty="0" err="1" smtClean="0"/>
              <a:t>financieel-economische</a:t>
            </a:r>
            <a:r>
              <a:rPr lang="en-US" dirty="0" smtClean="0"/>
              <a:t> </a:t>
            </a:r>
            <a:r>
              <a:rPr lang="en-US" dirty="0" err="1" smtClean="0"/>
              <a:t>gevolgen</a:t>
            </a:r>
            <a:r>
              <a:rPr lang="en-US" dirty="0" smtClean="0"/>
              <a:t> → </a:t>
            </a:r>
            <a:r>
              <a:rPr lang="en-US" dirty="0" err="1" smtClean="0"/>
              <a:t>schuld</a:t>
            </a:r>
            <a:r>
              <a:rPr lang="en-US" dirty="0" smtClean="0"/>
              <a:t> Aruba ↑+ </a:t>
            </a:r>
            <a:r>
              <a:rPr lang="en-US" dirty="0" err="1" smtClean="0"/>
              <a:t>koopkracht</a:t>
            </a:r>
            <a:r>
              <a:rPr lang="en-US" dirty="0" smtClean="0"/>
              <a:t>↓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Gevolgen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Pensioenfonds</a:t>
            </a:r>
            <a:r>
              <a:rPr lang="en-US" dirty="0" smtClean="0"/>
              <a:t> </a:t>
            </a:r>
            <a:r>
              <a:rPr lang="en-US" dirty="0" err="1" smtClean="0"/>
              <a:t>wegens</a:t>
            </a:r>
            <a:r>
              <a:rPr lang="en-US" dirty="0" smtClean="0"/>
              <a:t> </a:t>
            </a:r>
            <a:r>
              <a:rPr lang="en-US" dirty="0" err="1" smtClean="0"/>
              <a:t>onverantwoorde</a:t>
            </a:r>
            <a:r>
              <a:rPr lang="en-US" dirty="0" smtClean="0"/>
              <a:t> </a:t>
            </a:r>
            <a:r>
              <a:rPr lang="en-US" dirty="0" err="1" smtClean="0"/>
              <a:t>promoties</a:t>
            </a:r>
            <a:r>
              <a:rPr lang="en-US" dirty="0" smtClean="0"/>
              <a:t>	 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Overbodige</a:t>
            </a:r>
            <a:r>
              <a:rPr lang="en-US" dirty="0" smtClean="0"/>
              <a:t> (in)</a:t>
            </a:r>
            <a:r>
              <a:rPr lang="en-US" dirty="0" err="1" smtClean="0"/>
              <a:t>directe</a:t>
            </a:r>
            <a:r>
              <a:rPr lang="en-US" dirty="0" smtClean="0"/>
              <a:t> </a:t>
            </a:r>
            <a:r>
              <a:rPr lang="en-US" dirty="0" err="1" smtClean="0"/>
              <a:t>personeelskosten</a:t>
            </a:r>
            <a:r>
              <a:rPr lang="en-US" dirty="0" smtClean="0"/>
              <a:t> </a:t>
            </a:r>
            <a:r>
              <a:rPr lang="en-US" dirty="0" err="1" smtClean="0"/>
              <a:t>gedurende</a:t>
            </a:r>
            <a:r>
              <a:rPr lang="en-US" dirty="0" smtClean="0"/>
              <a:t>  30 </a:t>
            </a:r>
            <a:r>
              <a:rPr lang="en-US" dirty="0" err="1" smtClean="0"/>
              <a:t>jaar</a:t>
            </a:r>
            <a:r>
              <a:rPr lang="en-US" dirty="0" smtClean="0"/>
              <a:t> Status </a:t>
            </a:r>
            <a:r>
              <a:rPr lang="en-US" dirty="0" err="1" smtClean="0"/>
              <a:t>Aparte</a:t>
            </a:r>
            <a:r>
              <a:rPr lang="en-US" dirty="0" smtClean="0"/>
              <a:t>: </a:t>
            </a:r>
            <a:r>
              <a:rPr lang="en-US" b="1" dirty="0" err="1" smtClean="0"/>
              <a:t>Afl</a:t>
            </a:r>
            <a:r>
              <a:rPr lang="en-US" b="1" dirty="0" smtClean="0"/>
              <a:t>. 3-4 </a:t>
            </a:r>
            <a:r>
              <a:rPr lang="en-US" b="1" dirty="0" err="1" smtClean="0"/>
              <a:t>miljard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PRIVILEGES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800" dirty="0" smtClean="0"/>
              <a:t>- Handel met </a:t>
            </a:r>
            <a:r>
              <a:rPr lang="en-US" sz="2800" dirty="0" err="1" smtClean="0"/>
              <a:t>terreinen</a:t>
            </a:r>
            <a:r>
              <a:rPr lang="en-US" sz="2800" dirty="0" smtClean="0"/>
              <a:t>, </a:t>
            </a:r>
            <a:r>
              <a:rPr lang="en-US" sz="2800" dirty="0" err="1" smtClean="0"/>
              <a:t>projecten</a:t>
            </a:r>
            <a:r>
              <a:rPr lang="en-US" sz="2800" dirty="0" smtClean="0"/>
              <a:t>, </a:t>
            </a:r>
            <a:r>
              <a:rPr lang="en-US" sz="2800" dirty="0" err="1" smtClean="0"/>
              <a:t>vergunningen</a:t>
            </a:r>
            <a:r>
              <a:rPr lang="en-US" sz="2800" dirty="0" smtClean="0"/>
              <a:t> → </a:t>
            </a:r>
            <a:r>
              <a:rPr lang="en-US" sz="2800" dirty="0" err="1" smtClean="0"/>
              <a:t>verlies</a:t>
            </a:r>
            <a:r>
              <a:rPr lang="en-US" sz="2800" dirty="0" smtClean="0"/>
              <a:t> van </a:t>
            </a:r>
            <a:r>
              <a:rPr lang="en-US" sz="2800" dirty="0" err="1" smtClean="0"/>
              <a:t>honderden</a:t>
            </a:r>
            <a:r>
              <a:rPr lang="en-US" sz="2800" dirty="0" smtClean="0"/>
              <a:t> </a:t>
            </a:r>
            <a:r>
              <a:rPr lang="en-US" sz="2800" dirty="0" err="1" smtClean="0"/>
              <a:t>miljoenen</a:t>
            </a:r>
            <a:r>
              <a:rPr lang="en-US" sz="2800" dirty="0" smtClean="0"/>
              <a:t> florin 	   </a:t>
            </a:r>
            <a:r>
              <a:rPr lang="en-US" sz="2800" dirty="0" err="1" smtClean="0"/>
              <a:t>gedurende</a:t>
            </a:r>
            <a:r>
              <a:rPr lang="en-US" sz="2800" dirty="0" smtClean="0"/>
              <a:t> 30 </a:t>
            </a:r>
            <a:r>
              <a:rPr lang="en-US" sz="2800" dirty="0" err="1" smtClean="0"/>
              <a:t>jaar</a:t>
            </a:r>
            <a:r>
              <a:rPr lang="en-US" sz="2800" dirty="0" smtClean="0"/>
              <a:t> Status </a:t>
            </a:r>
            <a:r>
              <a:rPr lang="en-US" sz="2800" dirty="0" err="1" smtClean="0"/>
              <a:t>Aparte</a:t>
            </a:r>
            <a:endParaRPr lang="nl-NL" sz="28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2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924"/>
    </mc:Choice>
    <mc:Fallback xmlns="">
      <p:transition spd="slow" advTm="394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3.3|58.4|37.1|44.9|44.6|58.9|84.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</Words>
  <Application>Microsoft Office PowerPoint</Application>
  <PresentationFormat>Panorámica</PresentationFormat>
  <Paragraphs>12</Paragraphs>
  <Slides>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1 - POLITIEKE PATRONAGE</vt:lpstr>
      <vt:lpstr>1- KARAKTERISTIEKEN VAN POLITIEKE PATRONAGE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1 - POLITIEKE PATRONAGE</dc:title>
  <dc:creator>Karen Hessels</dc:creator>
  <cp:lastModifiedBy>Karen Hessels</cp:lastModifiedBy>
  <cp:revision>3</cp:revision>
  <dcterms:created xsi:type="dcterms:W3CDTF">2016-09-08T12:33:01Z</dcterms:created>
  <dcterms:modified xsi:type="dcterms:W3CDTF">2016-09-09T14:59:10Z</dcterms:modified>
</cp:coreProperties>
</file>