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</p:sldIdLst>
  <p:sldSz cx="12192000" cy="6858000"/>
  <p:notesSz cx="6858000" cy="9144000"/>
  <p:defaultTextStyle>
    <a:defPPr>
      <a:defRPr lang="es-C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modificar el estilo de subtítulo del patrón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00100-A7E4-4412-9ABB-46E93415B6B3}" type="datetimeFigureOut">
              <a:rPr lang="es-CO" smtClean="0"/>
              <a:t>09/09/2016</a:t>
            </a:fld>
            <a:endParaRPr lang="es-C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554FA-5053-4A9A-90BD-37580A815E5B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3288374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00100-A7E4-4412-9ABB-46E93415B6B3}" type="datetimeFigureOut">
              <a:rPr lang="es-CO" smtClean="0"/>
              <a:t>09/09/2016</a:t>
            </a:fld>
            <a:endParaRPr lang="es-C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554FA-5053-4A9A-90BD-37580A815E5B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810207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00100-A7E4-4412-9ABB-46E93415B6B3}" type="datetimeFigureOut">
              <a:rPr lang="es-CO" smtClean="0"/>
              <a:t>09/09/2016</a:t>
            </a:fld>
            <a:endParaRPr lang="es-C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554FA-5053-4A9A-90BD-37580A815E5B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2026545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00100-A7E4-4412-9ABB-46E93415B6B3}" type="datetimeFigureOut">
              <a:rPr lang="es-CO" smtClean="0"/>
              <a:t>09/09/2016</a:t>
            </a:fld>
            <a:endParaRPr lang="es-C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554FA-5053-4A9A-90BD-37580A815E5B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3277020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00100-A7E4-4412-9ABB-46E93415B6B3}" type="datetimeFigureOut">
              <a:rPr lang="es-CO" smtClean="0"/>
              <a:t>09/09/2016</a:t>
            </a:fld>
            <a:endParaRPr lang="es-C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554FA-5053-4A9A-90BD-37580A815E5B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706205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00100-A7E4-4412-9ABB-46E93415B6B3}" type="datetimeFigureOut">
              <a:rPr lang="es-CO" smtClean="0"/>
              <a:t>09/09/2016</a:t>
            </a:fld>
            <a:endParaRPr lang="es-C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554FA-5053-4A9A-90BD-37580A815E5B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926765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00100-A7E4-4412-9ABB-46E93415B6B3}" type="datetimeFigureOut">
              <a:rPr lang="es-CO" smtClean="0"/>
              <a:t>09/09/2016</a:t>
            </a:fld>
            <a:endParaRPr lang="es-CO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554FA-5053-4A9A-90BD-37580A815E5B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7432235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00100-A7E4-4412-9ABB-46E93415B6B3}" type="datetimeFigureOut">
              <a:rPr lang="es-CO" smtClean="0"/>
              <a:t>09/09/2016</a:t>
            </a:fld>
            <a:endParaRPr lang="es-CO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554FA-5053-4A9A-90BD-37580A815E5B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6555938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00100-A7E4-4412-9ABB-46E93415B6B3}" type="datetimeFigureOut">
              <a:rPr lang="es-CO" smtClean="0"/>
              <a:t>09/09/2016</a:t>
            </a:fld>
            <a:endParaRPr lang="es-CO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554FA-5053-4A9A-90BD-37580A815E5B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1217993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00100-A7E4-4412-9ABB-46E93415B6B3}" type="datetimeFigureOut">
              <a:rPr lang="es-CO" smtClean="0"/>
              <a:t>09/09/2016</a:t>
            </a:fld>
            <a:endParaRPr lang="es-C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554FA-5053-4A9A-90BD-37580A815E5B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9980094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O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00100-A7E4-4412-9ABB-46E93415B6B3}" type="datetimeFigureOut">
              <a:rPr lang="es-CO" smtClean="0"/>
              <a:t>09/09/2016</a:t>
            </a:fld>
            <a:endParaRPr lang="es-C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554FA-5053-4A9A-90BD-37580A815E5B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1456380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D00100-A7E4-4412-9ABB-46E93415B6B3}" type="datetimeFigureOut">
              <a:rPr lang="es-CO" smtClean="0"/>
              <a:t>09/09/2016</a:t>
            </a:fld>
            <a:endParaRPr lang="es-C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A554FA-5053-4A9A-90BD-37580A815E5B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5605300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4a"/><Relationship Id="rId2" Type="http://schemas.microsoft.com/office/2007/relationships/media" Target="../media/media1.m4a"/><Relationship Id="rId1" Type="http://schemas.openxmlformats.org/officeDocument/2006/relationships/tags" Target="../tags/tag1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4a"/><Relationship Id="rId2" Type="http://schemas.microsoft.com/office/2007/relationships/media" Target="../media/media2.m4a"/><Relationship Id="rId1" Type="http://schemas.openxmlformats.org/officeDocument/2006/relationships/tags" Target="../tags/tag2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m4a"/><Relationship Id="rId2" Type="http://schemas.microsoft.com/office/2007/relationships/media" Target="../media/media4.m4a"/><Relationship Id="rId1" Type="http://schemas.openxmlformats.org/officeDocument/2006/relationships/tags" Target="../tags/tag3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04550"/>
          </a:xfrm>
        </p:spPr>
        <p:txBody>
          <a:bodyPr/>
          <a:lstStyle/>
          <a:p>
            <a:pPr algn="ctr"/>
            <a:r>
              <a:rPr lang="en-US" b="1" dirty="0" smtClean="0">
                <a:solidFill>
                  <a:srgbClr val="0070C0"/>
                </a:solidFill>
              </a:rPr>
              <a:t>PRESHON (FUTURO) PA PRESUPUESTO</a:t>
            </a:r>
            <a:endParaRPr lang="nl-NL" b="1" dirty="0">
              <a:solidFill>
                <a:srgbClr val="0070C0"/>
              </a:solidFill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560717" y="1069676"/>
            <a:ext cx="11274725" cy="5443267"/>
          </a:xfrm>
        </p:spPr>
        <p:txBody>
          <a:bodyPr>
            <a:normAutofit fontScale="92500" lnSpcReduction="10000"/>
          </a:bodyPr>
          <a:lstStyle/>
          <a:p>
            <a:r>
              <a:rPr lang="en-US" dirty="0" err="1"/>
              <a:t>Compromiso</a:t>
            </a:r>
            <a:r>
              <a:rPr lang="en-US" dirty="0"/>
              <a:t> di </a:t>
            </a:r>
            <a:r>
              <a:rPr lang="en-US" dirty="0" err="1"/>
              <a:t>gobierno</a:t>
            </a:r>
            <a:r>
              <a:rPr lang="en-US" dirty="0"/>
              <a:t> pa </a:t>
            </a:r>
            <a:r>
              <a:rPr lang="en-US" dirty="0" err="1"/>
              <a:t>baha</a:t>
            </a:r>
            <a:r>
              <a:rPr lang="en-US" dirty="0"/>
              <a:t> </a:t>
            </a:r>
            <a:r>
              <a:rPr lang="en-US" dirty="0" err="1"/>
              <a:t>fayo</a:t>
            </a:r>
            <a:r>
              <a:rPr lang="en-US" dirty="0"/>
              <a:t> </a:t>
            </a:r>
            <a:r>
              <a:rPr lang="en-US" dirty="0" err="1"/>
              <a:t>presupuestal</a:t>
            </a:r>
            <a:r>
              <a:rPr lang="en-US" dirty="0"/>
              <a:t>, </a:t>
            </a:r>
            <a:r>
              <a:rPr lang="en-US" dirty="0" err="1"/>
              <a:t>transform’e</a:t>
            </a:r>
            <a:r>
              <a:rPr lang="en-US" dirty="0"/>
              <a:t> den un surplus pa </a:t>
            </a:r>
            <a:r>
              <a:rPr lang="en-US" dirty="0" err="1" smtClean="0"/>
              <a:t>cuminsa</a:t>
            </a:r>
            <a:r>
              <a:rPr lang="en-US" dirty="0" smtClean="0"/>
              <a:t> </a:t>
            </a:r>
            <a:r>
              <a:rPr lang="en-US" dirty="0" err="1"/>
              <a:t>paga</a:t>
            </a:r>
            <a:r>
              <a:rPr lang="en-US" dirty="0"/>
              <a:t> </a:t>
            </a:r>
            <a:r>
              <a:rPr lang="en-US" dirty="0" err="1" smtClean="0"/>
              <a:t>nos</a:t>
            </a:r>
            <a:r>
              <a:rPr lang="en-US" dirty="0" smtClean="0"/>
              <a:t> </a:t>
            </a:r>
            <a:r>
              <a:rPr lang="en-US" dirty="0" err="1"/>
              <a:t>D</a:t>
            </a:r>
            <a:r>
              <a:rPr lang="en-US" dirty="0" err="1" smtClean="0"/>
              <a:t>ebe</a:t>
            </a:r>
            <a:r>
              <a:rPr lang="en-US" dirty="0" smtClean="0"/>
              <a:t> </a:t>
            </a:r>
            <a:r>
              <a:rPr lang="en-US" dirty="0" err="1" smtClean="0"/>
              <a:t>Nashonal</a:t>
            </a:r>
            <a:r>
              <a:rPr lang="en-US" dirty="0" smtClean="0"/>
              <a:t> </a:t>
            </a:r>
            <a:r>
              <a:rPr lang="en-US" dirty="0" err="1" smtClean="0"/>
              <a:t>gradualmente</a:t>
            </a:r>
            <a:r>
              <a:rPr lang="en-US" dirty="0" smtClean="0"/>
              <a:t> </a:t>
            </a:r>
            <a:r>
              <a:rPr lang="en-US" b="1" dirty="0" err="1"/>
              <a:t>desde</a:t>
            </a:r>
            <a:r>
              <a:rPr lang="en-US" b="1" dirty="0"/>
              <a:t> 2018</a:t>
            </a:r>
            <a:r>
              <a:rPr lang="en-US" dirty="0"/>
              <a:t>: </a:t>
            </a:r>
          </a:p>
          <a:p>
            <a:pPr marL="0" indent="0">
              <a:buNone/>
            </a:pPr>
            <a:r>
              <a:rPr lang="en-US" dirty="0"/>
              <a:t>    </a:t>
            </a:r>
            <a:r>
              <a:rPr lang="en-US" b="1" dirty="0" err="1"/>
              <a:t>Fayo</a:t>
            </a:r>
            <a:r>
              <a:rPr lang="en-US" b="1" dirty="0"/>
              <a:t> 2015-2016-2017</a:t>
            </a:r>
            <a:r>
              <a:rPr lang="en-US" dirty="0"/>
              <a:t>: 3,7%-2%-0,5%. </a:t>
            </a:r>
            <a:r>
              <a:rPr lang="en-US" b="1" dirty="0"/>
              <a:t>Surplus</a:t>
            </a:r>
            <a:r>
              <a:rPr lang="en-US" dirty="0"/>
              <a:t> </a:t>
            </a:r>
            <a:r>
              <a:rPr lang="en-US" b="1" dirty="0"/>
              <a:t>2018</a:t>
            </a:r>
            <a:r>
              <a:rPr lang="en-US" dirty="0"/>
              <a:t>: 0,5</a:t>
            </a:r>
            <a:r>
              <a:rPr lang="en-US" dirty="0" smtClean="0"/>
              <a:t>% </a:t>
            </a:r>
            <a:r>
              <a:rPr lang="en-US" dirty="0"/>
              <a:t>di </a:t>
            </a:r>
            <a:r>
              <a:rPr lang="en-US" dirty="0" smtClean="0"/>
              <a:t>GDP → </a:t>
            </a:r>
            <a:r>
              <a:rPr lang="en-US" sz="2600" b="1" dirty="0" smtClean="0">
                <a:solidFill>
                  <a:srgbClr val="FF0000"/>
                </a:solidFill>
              </a:rPr>
              <a:t>PROBLEMA:</a:t>
            </a:r>
            <a:endParaRPr lang="en-US" sz="2600" b="1" dirty="0">
              <a:solidFill>
                <a:srgbClr val="FF0000"/>
              </a:solidFill>
            </a:endParaRPr>
          </a:p>
          <a:p>
            <a:r>
              <a:rPr lang="en-US" dirty="0" err="1" smtClean="0"/>
              <a:t>Aumento</a:t>
            </a:r>
            <a:r>
              <a:rPr lang="en-US" dirty="0" smtClean="0"/>
              <a:t> di </a:t>
            </a:r>
            <a:r>
              <a:rPr lang="en-US" dirty="0" err="1" smtClean="0"/>
              <a:t>salario</a:t>
            </a:r>
            <a:r>
              <a:rPr lang="en-US" dirty="0" smtClean="0"/>
              <a:t> di personal </a:t>
            </a:r>
            <a:r>
              <a:rPr lang="en-US" b="1" dirty="0" err="1" smtClean="0"/>
              <a:t>desde</a:t>
            </a:r>
            <a:r>
              <a:rPr lang="en-US" b="1" dirty="0" smtClean="0"/>
              <a:t> 2018 </a:t>
            </a:r>
            <a:r>
              <a:rPr lang="en-US" dirty="0" smtClean="0"/>
              <a:t>a base di e </a:t>
            </a:r>
            <a:r>
              <a:rPr lang="en-US" dirty="0" err="1" smtClean="0"/>
              <a:t>acuerdo</a:t>
            </a:r>
            <a:r>
              <a:rPr lang="en-US" dirty="0" smtClean="0"/>
              <a:t> entre </a:t>
            </a:r>
            <a:r>
              <a:rPr lang="en-US" dirty="0" err="1" smtClean="0"/>
              <a:t>Gobierno</a:t>
            </a:r>
            <a:r>
              <a:rPr lang="en-US" dirty="0" smtClean="0"/>
              <a:t> y </a:t>
            </a:r>
            <a:r>
              <a:rPr lang="en-US" dirty="0" err="1" smtClean="0"/>
              <a:t>sindicato</a:t>
            </a:r>
            <a:r>
              <a:rPr lang="en-US" dirty="0" smtClean="0"/>
              <a:t> di personal di </a:t>
            </a:r>
            <a:r>
              <a:rPr lang="en-US" dirty="0" err="1" smtClean="0"/>
              <a:t>gobierno</a:t>
            </a:r>
            <a:r>
              <a:rPr lang="en-US" dirty="0" smtClean="0"/>
              <a:t> pa </a:t>
            </a:r>
            <a:r>
              <a:rPr lang="en-US" dirty="0" err="1"/>
              <a:t>subi</a:t>
            </a:r>
            <a:r>
              <a:rPr lang="en-US" dirty="0"/>
              <a:t> </a:t>
            </a:r>
            <a:r>
              <a:rPr lang="en-US" dirty="0" err="1"/>
              <a:t>edad</a:t>
            </a:r>
            <a:r>
              <a:rPr lang="en-US" dirty="0"/>
              <a:t> di </a:t>
            </a:r>
            <a:r>
              <a:rPr lang="en-US" dirty="0" err="1"/>
              <a:t>penshun</a:t>
            </a:r>
            <a:r>
              <a:rPr lang="en-US" dirty="0"/>
              <a:t> di </a:t>
            </a:r>
            <a:r>
              <a:rPr lang="en-US" dirty="0" err="1"/>
              <a:t>empleado</a:t>
            </a:r>
            <a:r>
              <a:rPr lang="en-US" dirty="0"/>
              <a:t> </a:t>
            </a:r>
            <a:r>
              <a:rPr lang="en-US" dirty="0" err="1" smtClean="0"/>
              <a:t>publico</a:t>
            </a:r>
            <a:r>
              <a:rPr lang="en-US" dirty="0" smtClean="0"/>
              <a:t> </a:t>
            </a:r>
            <a:r>
              <a:rPr lang="en-US" dirty="0"/>
              <a:t>di 60 pa 65 </a:t>
            </a:r>
            <a:r>
              <a:rPr lang="en-US" dirty="0" err="1"/>
              <a:t>aña</a:t>
            </a:r>
            <a:r>
              <a:rPr lang="en-US" dirty="0"/>
              <a:t> </a:t>
            </a:r>
            <a:endParaRPr lang="en-US" dirty="0" smtClean="0"/>
          </a:p>
          <a:p>
            <a:r>
              <a:rPr lang="en-US" dirty="0" err="1" smtClean="0"/>
              <a:t>Obligashon</a:t>
            </a:r>
            <a:r>
              <a:rPr lang="en-US" dirty="0" smtClean="0"/>
              <a:t> </a:t>
            </a:r>
            <a:r>
              <a:rPr lang="en-US" dirty="0" err="1" smtClean="0"/>
              <a:t>financiero</a:t>
            </a:r>
            <a:r>
              <a:rPr lang="en-US" dirty="0" smtClean="0"/>
              <a:t> </a:t>
            </a:r>
            <a:r>
              <a:rPr lang="en-US" b="1" dirty="0" err="1" smtClean="0"/>
              <a:t>adishonal</a:t>
            </a:r>
            <a:r>
              <a:rPr lang="en-US" dirty="0" smtClean="0"/>
              <a:t> pa Proyecto PPP → ± </a:t>
            </a:r>
            <a:r>
              <a:rPr lang="en-US" dirty="0" err="1" smtClean="0"/>
              <a:t>Af</a:t>
            </a:r>
            <a:r>
              <a:rPr lang="en-US" dirty="0" smtClean="0"/>
              <a:t>. 100 </a:t>
            </a:r>
            <a:r>
              <a:rPr lang="en-US" dirty="0" err="1" smtClean="0"/>
              <a:t>miyon</a:t>
            </a:r>
            <a:r>
              <a:rPr lang="en-US" dirty="0" smtClean="0"/>
              <a:t>/</a:t>
            </a:r>
            <a:r>
              <a:rPr lang="en-US" dirty="0" err="1" smtClean="0"/>
              <a:t>aña</a:t>
            </a:r>
            <a:r>
              <a:rPr lang="en-US" dirty="0" smtClean="0"/>
              <a:t> (</a:t>
            </a:r>
            <a:r>
              <a:rPr lang="en-US" b="1" dirty="0" smtClean="0"/>
              <a:t>2018</a:t>
            </a:r>
            <a:r>
              <a:rPr lang="en-US" dirty="0" smtClean="0"/>
              <a:t>)</a:t>
            </a:r>
          </a:p>
          <a:p>
            <a:r>
              <a:rPr lang="en-US" dirty="0" err="1" smtClean="0"/>
              <a:t>Ya</a:t>
            </a:r>
            <a:r>
              <a:rPr lang="en-US" dirty="0" smtClean="0"/>
              <a:t> </a:t>
            </a:r>
            <a:r>
              <a:rPr lang="en-US" dirty="0" err="1" smtClean="0"/>
              <a:t>caba</a:t>
            </a:r>
            <a:r>
              <a:rPr lang="en-US" dirty="0" smtClean="0"/>
              <a:t> </a:t>
            </a:r>
            <a:r>
              <a:rPr lang="en-US" dirty="0" err="1" smtClean="0"/>
              <a:t>gobierno</a:t>
            </a:r>
            <a:r>
              <a:rPr lang="en-US" dirty="0" smtClean="0"/>
              <a:t> </a:t>
            </a:r>
            <a:r>
              <a:rPr lang="en-US" dirty="0" err="1" smtClean="0"/>
              <a:t>mester</a:t>
            </a:r>
            <a:r>
              <a:rPr lang="en-US" dirty="0" smtClean="0"/>
              <a:t> </a:t>
            </a:r>
            <a:r>
              <a:rPr lang="en-US" dirty="0" err="1" smtClean="0"/>
              <a:t>acudi</a:t>
            </a:r>
            <a:r>
              <a:rPr lang="en-US" dirty="0" smtClean="0"/>
              <a:t> </a:t>
            </a:r>
            <a:r>
              <a:rPr lang="en-US" dirty="0" err="1" smtClean="0"/>
              <a:t>na</a:t>
            </a:r>
            <a:r>
              <a:rPr lang="en-US" dirty="0" smtClean="0"/>
              <a:t> </a:t>
            </a:r>
            <a:r>
              <a:rPr lang="en-US" b="1" dirty="0" err="1" smtClean="0"/>
              <a:t>triki</a:t>
            </a:r>
            <a:r>
              <a:rPr lang="en-US" b="1" dirty="0" smtClean="0"/>
              <a:t> di </a:t>
            </a:r>
            <a:r>
              <a:rPr lang="en-US" b="1" dirty="0" err="1" smtClean="0"/>
              <a:t>contabilidad</a:t>
            </a:r>
            <a:r>
              <a:rPr lang="en-US" b="1" dirty="0" smtClean="0"/>
              <a:t> </a:t>
            </a:r>
            <a:r>
              <a:rPr lang="en-US" dirty="0" smtClean="0"/>
              <a:t>pa </a:t>
            </a:r>
            <a:r>
              <a:rPr lang="en-US" dirty="0" err="1" smtClean="0"/>
              <a:t>logra</a:t>
            </a:r>
            <a:r>
              <a:rPr lang="en-US" dirty="0" smtClean="0"/>
              <a:t> </a:t>
            </a:r>
            <a:r>
              <a:rPr lang="en-US" dirty="0" err="1" smtClean="0"/>
              <a:t>su</a:t>
            </a:r>
            <a:r>
              <a:rPr lang="en-US" dirty="0" smtClean="0"/>
              <a:t> </a:t>
            </a:r>
            <a:r>
              <a:rPr lang="en-US" dirty="0" err="1" smtClean="0"/>
              <a:t>compromisonan</a:t>
            </a:r>
            <a:r>
              <a:rPr lang="en-US" dirty="0" smtClean="0"/>
              <a:t> cu CAFT (</a:t>
            </a:r>
            <a:r>
              <a:rPr lang="en-US" dirty="0" err="1" smtClean="0"/>
              <a:t>p.e.</a:t>
            </a:r>
            <a:r>
              <a:rPr lang="en-US" dirty="0" smtClean="0"/>
              <a:t> </a:t>
            </a:r>
            <a:r>
              <a:rPr lang="en-US" dirty="0" err="1" smtClean="0"/>
              <a:t>anula</a:t>
            </a:r>
            <a:r>
              <a:rPr lang="en-US" dirty="0" smtClean="0"/>
              <a:t> e </a:t>
            </a:r>
            <a:r>
              <a:rPr lang="en-US" dirty="0" err="1" smtClean="0"/>
              <a:t>debe</a:t>
            </a:r>
            <a:r>
              <a:rPr lang="en-US" dirty="0" smtClean="0"/>
              <a:t> di </a:t>
            </a:r>
            <a:r>
              <a:rPr lang="en-US" dirty="0" err="1" smtClean="0"/>
              <a:t>Afl</a:t>
            </a:r>
            <a:r>
              <a:rPr lang="en-US" dirty="0" smtClean="0"/>
              <a:t>. 60 </a:t>
            </a:r>
            <a:r>
              <a:rPr lang="en-US" dirty="0" err="1" smtClean="0"/>
              <a:t>miyon</a:t>
            </a:r>
            <a:r>
              <a:rPr lang="en-US" dirty="0" smtClean="0"/>
              <a:t> cu SVB)</a:t>
            </a:r>
          </a:p>
          <a:p>
            <a:r>
              <a:rPr lang="en-US" dirty="0" smtClean="0"/>
              <a:t>Ta </a:t>
            </a:r>
            <a:r>
              <a:rPr lang="en-US" b="1" dirty="0" err="1" smtClean="0"/>
              <a:t>inevitabel</a:t>
            </a:r>
            <a:r>
              <a:rPr lang="en-US" dirty="0" smtClean="0"/>
              <a:t> pa </a:t>
            </a:r>
            <a:r>
              <a:rPr lang="en-US" dirty="0" err="1" smtClean="0"/>
              <a:t>Gobierno</a:t>
            </a:r>
            <a:r>
              <a:rPr lang="en-US" dirty="0" smtClean="0"/>
              <a:t> </a:t>
            </a:r>
            <a:r>
              <a:rPr lang="en-US" dirty="0" err="1" smtClean="0"/>
              <a:t>tuma</a:t>
            </a:r>
            <a:r>
              <a:rPr lang="en-US" dirty="0" smtClean="0"/>
              <a:t> ‘</a:t>
            </a:r>
            <a:r>
              <a:rPr lang="en-US" dirty="0" err="1" smtClean="0"/>
              <a:t>medida</a:t>
            </a:r>
            <a:r>
              <a:rPr lang="en-US" dirty="0" smtClean="0"/>
              <a:t>’ den </a:t>
            </a:r>
            <a:r>
              <a:rPr lang="en-US" dirty="0" err="1" smtClean="0"/>
              <a:t>su</a:t>
            </a:r>
            <a:r>
              <a:rPr lang="en-US" dirty="0" smtClean="0"/>
              <a:t> </a:t>
            </a:r>
            <a:r>
              <a:rPr lang="en-US" dirty="0" err="1" smtClean="0"/>
              <a:t>gasto</a:t>
            </a:r>
            <a:r>
              <a:rPr lang="en-US" dirty="0" smtClean="0"/>
              <a:t> di mas </a:t>
            </a:r>
            <a:r>
              <a:rPr lang="en-US" dirty="0" err="1" smtClean="0"/>
              <a:t>grandi</a:t>
            </a:r>
            <a:r>
              <a:rPr lang="en-US" dirty="0" smtClean="0"/>
              <a:t> (cu </a:t>
            </a:r>
            <a:r>
              <a:rPr lang="en-US" dirty="0" err="1" smtClean="0"/>
              <a:t>perspectiva</a:t>
            </a:r>
            <a:r>
              <a:rPr lang="en-US" dirty="0" smtClean="0"/>
              <a:t> di mas </a:t>
            </a:r>
            <a:r>
              <a:rPr lang="en-US" dirty="0" err="1" smtClean="0"/>
              <a:t>aumento</a:t>
            </a:r>
            <a:r>
              <a:rPr lang="en-US" dirty="0" smtClean="0"/>
              <a:t> </a:t>
            </a:r>
            <a:r>
              <a:rPr lang="en-US" dirty="0" err="1" smtClean="0"/>
              <a:t>ya</a:t>
            </a:r>
            <a:r>
              <a:rPr lang="en-US" dirty="0" smtClean="0"/>
              <a:t> </a:t>
            </a:r>
            <a:r>
              <a:rPr lang="en-US" dirty="0" err="1" smtClean="0"/>
              <a:t>acorda</a:t>
            </a:r>
            <a:r>
              <a:rPr lang="en-US" dirty="0" smtClean="0"/>
              <a:t>!), </a:t>
            </a:r>
            <a:r>
              <a:rPr lang="en-US" dirty="0" err="1" smtClean="0"/>
              <a:t>esta</a:t>
            </a:r>
            <a:r>
              <a:rPr lang="en-US" dirty="0" smtClean="0"/>
              <a:t> personal, </a:t>
            </a:r>
            <a:r>
              <a:rPr lang="en-US" dirty="0" err="1" smtClean="0"/>
              <a:t>si</a:t>
            </a:r>
            <a:r>
              <a:rPr lang="en-US" dirty="0" smtClean="0"/>
              <a:t> e kier </a:t>
            </a:r>
            <a:r>
              <a:rPr lang="en-US" dirty="0" err="1" smtClean="0"/>
              <a:t>evita</a:t>
            </a:r>
            <a:r>
              <a:rPr lang="en-US" dirty="0" smtClean="0"/>
              <a:t> </a:t>
            </a:r>
            <a:r>
              <a:rPr lang="en-US" dirty="0" err="1" smtClean="0"/>
              <a:t>consecuencia</a:t>
            </a:r>
            <a:r>
              <a:rPr lang="en-US" dirty="0" smtClean="0"/>
              <a:t> </a:t>
            </a:r>
            <a:r>
              <a:rPr lang="en-US" dirty="0" err="1" smtClean="0"/>
              <a:t>serio</a:t>
            </a:r>
            <a:r>
              <a:rPr lang="en-US" dirty="0" smtClean="0"/>
              <a:t> pa resto di </a:t>
            </a:r>
            <a:r>
              <a:rPr lang="en-US" dirty="0" err="1" smtClean="0"/>
              <a:t>comunidad</a:t>
            </a:r>
            <a:r>
              <a:rPr lang="en-US" dirty="0" smtClean="0"/>
              <a:t> y </a:t>
            </a:r>
            <a:r>
              <a:rPr lang="en-US" dirty="0" err="1" smtClean="0"/>
              <a:t>economia</a:t>
            </a:r>
            <a:r>
              <a:rPr lang="en-US" dirty="0" smtClean="0"/>
              <a:t>→ </a:t>
            </a:r>
            <a:r>
              <a:rPr lang="en-US" b="1" dirty="0" err="1" smtClean="0">
                <a:solidFill>
                  <a:srgbClr val="FF0000"/>
                </a:solidFill>
              </a:rPr>
              <a:t>cualke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coperashon</a:t>
            </a:r>
            <a:r>
              <a:rPr lang="en-US" b="1" dirty="0" smtClean="0">
                <a:solidFill>
                  <a:srgbClr val="FF0000"/>
                </a:solidFill>
              </a:rPr>
              <a:t> di </a:t>
            </a:r>
            <a:r>
              <a:rPr lang="en-US" b="1" dirty="0" err="1" smtClean="0">
                <a:solidFill>
                  <a:srgbClr val="FF0000"/>
                </a:solidFill>
              </a:rPr>
              <a:t>sindicato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mester</a:t>
            </a:r>
            <a:r>
              <a:rPr lang="en-US" b="1" dirty="0" smtClean="0">
                <a:solidFill>
                  <a:srgbClr val="FF0000"/>
                </a:solidFill>
              </a:rPr>
              <a:t> bay a base di </a:t>
            </a:r>
            <a:r>
              <a:rPr lang="en-US" b="1" dirty="0" err="1" smtClean="0">
                <a:solidFill>
                  <a:srgbClr val="FF0000"/>
                </a:solidFill>
              </a:rPr>
              <a:t>exigencia</a:t>
            </a:r>
            <a:r>
              <a:rPr lang="en-US" b="1" dirty="0" smtClean="0">
                <a:solidFill>
                  <a:srgbClr val="FF0000"/>
                </a:solidFill>
              </a:rPr>
              <a:t> pa cu </a:t>
            </a:r>
            <a:r>
              <a:rPr lang="en-US" b="1" dirty="0" err="1" smtClean="0">
                <a:solidFill>
                  <a:srgbClr val="FF0000"/>
                </a:solidFill>
              </a:rPr>
              <a:t>calidad</a:t>
            </a:r>
            <a:r>
              <a:rPr lang="en-US" b="1" dirty="0" smtClean="0">
                <a:solidFill>
                  <a:srgbClr val="FF0000"/>
                </a:solidFill>
              </a:rPr>
              <a:t> di </a:t>
            </a:r>
            <a:r>
              <a:rPr lang="en-US" b="1" dirty="0" err="1" smtClean="0">
                <a:solidFill>
                  <a:srgbClr val="FF0000"/>
                </a:solidFill>
              </a:rPr>
              <a:t>gobernashon</a:t>
            </a:r>
            <a:r>
              <a:rPr lang="en-US" b="1" dirty="0" smtClean="0">
                <a:solidFill>
                  <a:srgbClr val="FF0000"/>
                </a:solidFill>
              </a:rPr>
              <a:t> pa </a:t>
            </a:r>
            <a:r>
              <a:rPr lang="en-US" b="1" dirty="0" err="1" smtClean="0">
                <a:solidFill>
                  <a:srgbClr val="FF0000"/>
                </a:solidFill>
              </a:rPr>
              <a:t>evita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ripitishon</a:t>
            </a:r>
            <a:r>
              <a:rPr lang="en-US" b="1" dirty="0" smtClean="0">
                <a:solidFill>
                  <a:srgbClr val="FF0000"/>
                </a:solidFill>
              </a:rPr>
              <a:t> den </a:t>
            </a:r>
            <a:r>
              <a:rPr lang="en-US" b="1" dirty="0" err="1" smtClean="0">
                <a:solidFill>
                  <a:srgbClr val="FF0000"/>
                </a:solidFill>
              </a:rPr>
              <a:t>futuro</a:t>
            </a:r>
            <a:r>
              <a:rPr lang="en-US" b="1" dirty="0" smtClean="0">
                <a:solidFill>
                  <a:srgbClr val="FF0000"/>
                </a:solidFill>
              </a:rPr>
              <a:t>!</a:t>
            </a:r>
            <a:endParaRPr lang="nl-NL" b="1" dirty="0">
              <a:solidFill>
                <a:srgbClr val="FF0000"/>
              </a:solidFill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430524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14911"/>
    </mc:Choice>
    <mc:Fallback>
      <p:transition spd="slow" advTm="6149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64934"/>
          </a:xfrm>
        </p:spPr>
        <p:txBody>
          <a:bodyPr/>
          <a:lstStyle/>
          <a:p>
            <a:pPr algn="ctr"/>
            <a:r>
              <a:rPr lang="en-US" b="1" dirty="0" smtClean="0">
                <a:solidFill>
                  <a:srgbClr val="0070C0"/>
                </a:solidFill>
              </a:rPr>
              <a:t>CONSECUENCIA PA SERVICIO DI GOBIENO</a:t>
            </a:r>
            <a:endParaRPr lang="nl-NL" b="1" dirty="0">
              <a:solidFill>
                <a:srgbClr val="0070C0"/>
              </a:solidFill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838200" y="1259457"/>
            <a:ext cx="10515600" cy="516722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 smtClean="0"/>
              <a:t>Un </a:t>
            </a:r>
            <a:r>
              <a:rPr lang="en-US" b="1" dirty="0" err="1" smtClean="0"/>
              <a:t>bista</a:t>
            </a:r>
            <a:r>
              <a:rPr lang="en-US" b="1" dirty="0" smtClean="0"/>
              <a:t> di e </a:t>
            </a:r>
            <a:r>
              <a:rPr lang="en-US" b="1" dirty="0" err="1" smtClean="0"/>
              <a:t>efectonan</a:t>
            </a:r>
            <a:r>
              <a:rPr lang="en-US" b="1" dirty="0" smtClean="0"/>
              <a:t> </a:t>
            </a:r>
            <a:r>
              <a:rPr lang="en-US" b="1" dirty="0" err="1" smtClean="0"/>
              <a:t>negativo</a:t>
            </a:r>
            <a:r>
              <a:rPr lang="en-US" b="1" dirty="0" smtClean="0"/>
              <a:t> pa </a:t>
            </a:r>
            <a:r>
              <a:rPr lang="en-US" b="1" dirty="0" err="1" smtClean="0"/>
              <a:t>calidad</a:t>
            </a:r>
            <a:r>
              <a:rPr lang="en-US" b="1" dirty="0" smtClean="0"/>
              <a:t> di </a:t>
            </a:r>
            <a:r>
              <a:rPr lang="en-US" b="1" dirty="0" err="1" smtClean="0"/>
              <a:t>servicio</a:t>
            </a:r>
            <a:r>
              <a:rPr lang="en-US" b="1" dirty="0" smtClean="0"/>
              <a:t> di </a:t>
            </a:r>
            <a:r>
              <a:rPr lang="en-US" b="1" dirty="0" err="1" smtClean="0"/>
              <a:t>gobierno</a:t>
            </a:r>
            <a:r>
              <a:rPr lang="en-US" b="1" dirty="0" smtClean="0"/>
              <a:t>: </a:t>
            </a:r>
          </a:p>
          <a:p>
            <a:r>
              <a:rPr lang="en-US" dirty="0" err="1" smtClean="0"/>
              <a:t>Siguridad</a:t>
            </a:r>
            <a:r>
              <a:rPr lang="en-US" dirty="0" smtClean="0"/>
              <a:t> (</a:t>
            </a:r>
            <a:r>
              <a:rPr lang="en-US" dirty="0" err="1" smtClean="0"/>
              <a:t>criminalidad</a:t>
            </a:r>
            <a:r>
              <a:rPr lang="en-US" dirty="0" smtClean="0"/>
              <a:t> – KIA – </a:t>
            </a:r>
            <a:r>
              <a:rPr lang="en-US" dirty="0" err="1" smtClean="0"/>
              <a:t>tratamento</a:t>
            </a:r>
            <a:r>
              <a:rPr lang="en-US" dirty="0" smtClean="0"/>
              <a:t> di </a:t>
            </a:r>
            <a:r>
              <a:rPr lang="en-US" dirty="0" err="1" smtClean="0"/>
              <a:t>adicto</a:t>
            </a:r>
            <a:r>
              <a:rPr lang="en-US" dirty="0" smtClean="0"/>
              <a:t>)</a:t>
            </a:r>
            <a:endParaRPr lang="en-US" dirty="0"/>
          </a:p>
          <a:p>
            <a:r>
              <a:rPr lang="en-US" dirty="0" err="1" smtClean="0"/>
              <a:t>Enseñansa</a:t>
            </a:r>
            <a:r>
              <a:rPr lang="en-US" dirty="0" smtClean="0"/>
              <a:t> (</a:t>
            </a:r>
            <a:r>
              <a:rPr lang="en-US" dirty="0" err="1" smtClean="0"/>
              <a:t>e.o</a:t>
            </a:r>
            <a:r>
              <a:rPr lang="en-US" dirty="0" smtClean="0"/>
              <a:t>. </a:t>
            </a:r>
            <a:r>
              <a:rPr lang="en-US" dirty="0" err="1" smtClean="0"/>
              <a:t>mantenshon</a:t>
            </a:r>
            <a:r>
              <a:rPr lang="en-US" dirty="0" smtClean="0"/>
              <a:t>, material, </a:t>
            </a:r>
            <a:r>
              <a:rPr lang="en-US" dirty="0" err="1" smtClean="0"/>
              <a:t>naschoolse</a:t>
            </a:r>
            <a:r>
              <a:rPr lang="en-US" dirty="0" smtClean="0"/>
              <a:t> </a:t>
            </a:r>
            <a:r>
              <a:rPr lang="en-US" dirty="0" err="1" smtClean="0"/>
              <a:t>opvang</a:t>
            </a:r>
            <a:r>
              <a:rPr lang="en-US" dirty="0" smtClean="0"/>
              <a:t>)</a:t>
            </a:r>
            <a:endParaRPr lang="en-US" dirty="0"/>
          </a:p>
          <a:p>
            <a:r>
              <a:rPr lang="en-US" dirty="0" err="1" smtClean="0"/>
              <a:t>Servicio</a:t>
            </a:r>
            <a:r>
              <a:rPr lang="en-US" dirty="0" smtClean="0"/>
              <a:t> social (</a:t>
            </a:r>
            <a:r>
              <a:rPr lang="en-US" dirty="0" err="1" smtClean="0"/>
              <a:t>Voogdijraad</a:t>
            </a:r>
            <a:r>
              <a:rPr lang="en-US" dirty="0" smtClean="0"/>
              <a:t>, </a:t>
            </a:r>
            <a:r>
              <a:rPr lang="en-US" dirty="0" err="1" smtClean="0"/>
              <a:t>etc</a:t>
            </a:r>
            <a:r>
              <a:rPr lang="en-US" dirty="0" smtClean="0"/>
              <a:t>)</a:t>
            </a:r>
            <a:endParaRPr lang="en-US" dirty="0"/>
          </a:p>
          <a:p>
            <a:r>
              <a:rPr lang="en-US" dirty="0" err="1" smtClean="0"/>
              <a:t>Subsidio</a:t>
            </a:r>
            <a:r>
              <a:rPr lang="en-US" dirty="0" smtClean="0"/>
              <a:t> pa </a:t>
            </a:r>
            <a:r>
              <a:rPr lang="en-US" dirty="0" err="1" smtClean="0"/>
              <a:t>fundashon</a:t>
            </a:r>
            <a:r>
              <a:rPr lang="en-US" dirty="0" smtClean="0"/>
              <a:t> (Casa Cuna) (‘</a:t>
            </a:r>
            <a:r>
              <a:rPr lang="en-US" dirty="0" err="1" smtClean="0"/>
              <a:t>Financiële</a:t>
            </a:r>
            <a:r>
              <a:rPr lang="en-US" dirty="0" smtClean="0"/>
              <a:t> </a:t>
            </a:r>
            <a:r>
              <a:rPr lang="en-US" dirty="0" err="1" smtClean="0"/>
              <a:t>redzaamheid</a:t>
            </a:r>
            <a:r>
              <a:rPr lang="en-US" dirty="0" smtClean="0"/>
              <a:t>’)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</a:t>
            </a:r>
            <a:r>
              <a:rPr lang="en-US" b="1" dirty="0">
                <a:solidFill>
                  <a:srgbClr val="FF0000"/>
                </a:solidFill>
              </a:rPr>
              <a:t>2014</a:t>
            </a:r>
            <a:r>
              <a:rPr lang="en-US" dirty="0">
                <a:solidFill>
                  <a:srgbClr val="FF0000"/>
                </a:solidFill>
              </a:rPr>
              <a:t> – </a:t>
            </a:r>
            <a:r>
              <a:rPr lang="en-US" dirty="0" err="1">
                <a:solidFill>
                  <a:srgbClr val="FF0000"/>
                </a:solidFill>
              </a:rPr>
              <a:t>Afl</a:t>
            </a:r>
            <a:r>
              <a:rPr lang="en-US" dirty="0">
                <a:solidFill>
                  <a:srgbClr val="FF0000"/>
                </a:solidFill>
              </a:rPr>
              <a:t>. 122 </a:t>
            </a:r>
            <a:r>
              <a:rPr lang="en-US" dirty="0" err="1" smtClean="0">
                <a:solidFill>
                  <a:srgbClr val="FF0000"/>
                </a:solidFill>
              </a:rPr>
              <a:t>miyon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b="1" dirty="0">
                <a:solidFill>
                  <a:srgbClr val="FF0000"/>
                </a:solidFill>
              </a:rPr>
              <a:t>2015</a:t>
            </a:r>
            <a:r>
              <a:rPr lang="en-US" dirty="0">
                <a:solidFill>
                  <a:srgbClr val="FF0000"/>
                </a:solidFill>
              </a:rPr>
              <a:t> – </a:t>
            </a:r>
            <a:r>
              <a:rPr lang="en-US" dirty="0" err="1">
                <a:solidFill>
                  <a:srgbClr val="FF0000"/>
                </a:solidFill>
              </a:rPr>
              <a:t>Afl</a:t>
            </a:r>
            <a:r>
              <a:rPr lang="en-US" dirty="0">
                <a:solidFill>
                  <a:srgbClr val="FF0000"/>
                </a:solidFill>
              </a:rPr>
              <a:t>. 83 </a:t>
            </a:r>
            <a:r>
              <a:rPr lang="en-US" dirty="0" err="1" smtClean="0">
                <a:solidFill>
                  <a:srgbClr val="FF0000"/>
                </a:solidFill>
              </a:rPr>
              <a:t>miyon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b="1" dirty="0">
                <a:solidFill>
                  <a:srgbClr val="FF0000"/>
                </a:solidFill>
              </a:rPr>
              <a:t>2016 </a:t>
            </a:r>
            <a:r>
              <a:rPr lang="en-US" dirty="0">
                <a:solidFill>
                  <a:srgbClr val="FF0000"/>
                </a:solidFill>
              </a:rPr>
              <a:t>→ </a:t>
            </a:r>
            <a:r>
              <a:rPr lang="en-US" dirty="0" err="1">
                <a:solidFill>
                  <a:srgbClr val="FF0000"/>
                </a:solidFill>
              </a:rPr>
              <a:t>Afl</a:t>
            </a:r>
            <a:r>
              <a:rPr lang="en-US" dirty="0">
                <a:solidFill>
                  <a:srgbClr val="FF0000"/>
                </a:solidFill>
              </a:rPr>
              <a:t>. 53 </a:t>
            </a:r>
            <a:r>
              <a:rPr lang="en-US" dirty="0" err="1" smtClean="0">
                <a:solidFill>
                  <a:srgbClr val="FF0000"/>
                </a:solidFill>
              </a:rPr>
              <a:t>miyon</a:t>
            </a:r>
            <a:endParaRPr lang="en-US" dirty="0">
              <a:solidFill>
                <a:srgbClr val="FF0000"/>
              </a:solidFill>
            </a:endParaRPr>
          </a:p>
          <a:p>
            <a:r>
              <a:rPr lang="en-US" dirty="0" err="1" smtClean="0"/>
              <a:t>Funcshonamento</a:t>
            </a:r>
            <a:r>
              <a:rPr lang="en-US" dirty="0" smtClean="0"/>
              <a:t> di </a:t>
            </a:r>
            <a:r>
              <a:rPr lang="en-US" dirty="0" err="1" smtClean="0"/>
              <a:t>departamento</a:t>
            </a:r>
            <a:r>
              <a:rPr lang="en-US" dirty="0" smtClean="0"/>
              <a:t> (personal sin </a:t>
            </a:r>
            <a:r>
              <a:rPr lang="en-US" dirty="0" err="1" smtClean="0"/>
              <a:t>instrumento</a:t>
            </a:r>
            <a:r>
              <a:rPr lang="en-US" dirty="0" smtClean="0"/>
              <a:t>)</a:t>
            </a:r>
          </a:p>
          <a:p>
            <a:r>
              <a:rPr lang="en-US" dirty="0" err="1" smtClean="0"/>
              <a:t>Invershon</a:t>
            </a:r>
            <a:r>
              <a:rPr lang="en-US" dirty="0" smtClean="0"/>
              <a:t> </a:t>
            </a:r>
            <a:r>
              <a:rPr lang="en-US" dirty="0" err="1" smtClean="0"/>
              <a:t>en</a:t>
            </a:r>
            <a:r>
              <a:rPr lang="en-US" dirty="0" smtClean="0"/>
              <a:t> general (</a:t>
            </a:r>
            <a:r>
              <a:rPr lang="en-US" dirty="0" err="1" smtClean="0"/>
              <a:t>apenas</a:t>
            </a:r>
            <a:r>
              <a:rPr lang="en-US" dirty="0" smtClean="0"/>
              <a:t> 1%)</a:t>
            </a:r>
            <a:endParaRPr lang="nl-NL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605899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28440"/>
    </mc:Choice>
    <mc:Fallback>
      <p:transition spd="slow" advTm="3284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2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2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2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2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solidFill>
                  <a:srgbClr val="0070C0"/>
                </a:solidFill>
              </a:rPr>
              <a:t>CONSECUENCIA PA CIUDADANO/TRAHADOR</a:t>
            </a:r>
            <a:endParaRPr lang="nl-NL" dirty="0"/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2520951" y="1825625"/>
            <a:ext cx="6671868" cy="4687318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92092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33951">
        <p14:reveal/>
      </p:transition>
    </mc:Choice>
    <mc:Fallback>
      <p:transition spd="slow" advTm="3395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14769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0070C0"/>
                </a:solidFill>
              </a:rPr>
              <a:t>CONSECUENCIA PA CIUDADANO/TRAHADOR</a:t>
            </a:r>
            <a:endParaRPr lang="nl-NL" b="1" dirty="0">
              <a:solidFill>
                <a:srgbClr val="0070C0"/>
              </a:solidFill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838200" y="974785"/>
            <a:ext cx="10515600" cy="5451894"/>
          </a:xfrm>
        </p:spPr>
        <p:txBody>
          <a:bodyPr>
            <a:normAutofit fontScale="47500" lnSpcReduction="20000"/>
          </a:bodyPr>
          <a:lstStyle/>
          <a:p>
            <a:r>
              <a:rPr lang="en-US" sz="5900" b="1" dirty="0" err="1" smtClean="0"/>
              <a:t>Reducshon</a:t>
            </a:r>
            <a:r>
              <a:rPr lang="en-US" sz="5900" b="1" dirty="0" smtClean="0"/>
              <a:t> di </a:t>
            </a:r>
            <a:r>
              <a:rPr lang="en-US" sz="5900" b="1" dirty="0" err="1" smtClean="0"/>
              <a:t>forsa</a:t>
            </a:r>
            <a:r>
              <a:rPr lang="en-US" sz="5900" b="1" dirty="0" smtClean="0"/>
              <a:t> di </a:t>
            </a:r>
            <a:r>
              <a:rPr lang="en-US" sz="5900" b="1" dirty="0" err="1" smtClean="0"/>
              <a:t>compra</a:t>
            </a:r>
            <a:endParaRPr lang="en-US" sz="5900" b="1" dirty="0" smtClean="0"/>
          </a:p>
          <a:p>
            <a:pPr marL="0" indent="0">
              <a:buNone/>
            </a:pPr>
            <a:r>
              <a:rPr lang="en-US" sz="2900" dirty="0"/>
              <a:t> </a:t>
            </a:r>
            <a:r>
              <a:rPr lang="en-US" sz="2900" dirty="0" smtClean="0"/>
              <a:t>          </a:t>
            </a:r>
            <a:r>
              <a:rPr lang="en-US" sz="4500" dirty="0" smtClean="0"/>
              <a:t>- </a:t>
            </a:r>
            <a:r>
              <a:rPr lang="en-US" sz="4500" dirty="0" err="1"/>
              <a:t>A</a:t>
            </a:r>
            <a:r>
              <a:rPr lang="en-US" sz="4500" dirty="0" err="1" smtClean="0"/>
              <a:t>umento</a:t>
            </a:r>
            <a:r>
              <a:rPr lang="en-US" sz="4500" dirty="0" smtClean="0"/>
              <a:t> di </a:t>
            </a:r>
            <a:r>
              <a:rPr lang="en-US" sz="4500" dirty="0" err="1" smtClean="0"/>
              <a:t>impuesto</a:t>
            </a:r>
            <a:r>
              <a:rPr lang="en-US" sz="4500" dirty="0" smtClean="0"/>
              <a:t> (BBO-BAZV-….)</a:t>
            </a:r>
          </a:p>
          <a:p>
            <a:pPr marL="0" indent="0">
              <a:buNone/>
            </a:pPr>
            <a:r>
              <a:rPr lang="en-US" sz="4500" dirty="0" smtClean="0"/>
              <a:t>       - </a:t>
            </a:r>
            <a:r>
              <a:rPr lang="en-US" sz="4500" dirty="0" err="1" smtClean="0"/>
              <a:t>Aumento</a:t>
            </a:r>
            <a:r>
              <a:rPr lang="en-US" sz="4500" dirty="0" smtClean="0"/>
              <a:t> di </a:t>
            </a:r>
            <a:r>
              <a:rPr lang="en-US" sz="4500" dirty="0" err="1" smtClean="0"/>
              <a:t>premie</a:t>
            </a:r>
            <a:r>
              <a:rPr lang="en-US" sz="4500" dirty="0" smtClean="0"/>
              <a:t> AOV (1%-punt </a:t>
            </a:r>
            <a:r>
              <a:rPr lang="en-US" sz="4500" dirty="0" err="1" smtClean="0"/>
              <a:t>na</a:t>
            </a:r>
            <a:r>
              <a:rPr lang="en-US" sz="4500" dirty="0" smtClean="0"/>
              <a:t> 2014 + </a:t>
            </a:r>
            <a:r>
              <a:rPr lang="en-US" sz="4500" dirty="0" err="1" smtClean="0"/>
              <a:t>aumento</a:t>
            </a:r>
            <a:r>
              <a:rPr lang="en-US" sz="4500" dirty="0" smtClean="0"/>
              <a:t> di </a:t>
            </a:r>
            <a:r>
              <a:rPr lang="en-US" sz="4500" dirty="0" err="1" smtClean="0"/>
              <a:t>premieloongrens</a:t>
            </a:r>
            <a:r>
              <a:rPr lang="en-US" sz="4500" dirty="0" smtClean="0"/>
              <a:t>)</a:t>
            </a:r>
          </a:p>
          <a:p>
            <a:pPr marL="0" indent="0">
              <a:buNone/>
            </a:pPr>
            <a:r>
              <a:rPr lang="en-US" sz="4500" dirty="0" smtClean="0"/>
              <a:t>       - </a:t>
            </a:r>
            <a:r>
              <a:rPr lang="en-US" sz="4500" dirty="0" err="1" smtClean="0"/>
              <a:t>Introducshon</a:t>
            </a:r>
            <a:r>
              <a:rPr lang="en-US" sz="4500" dirty="0" smtClean="0"/>
              <a:t> di </a:t>
            </a:r>
            <a:r>
              <a:rPr lang="en-US" sz="4500" dirty="0" err="1" smtClean="0"/>
              <a:t>tarifa</a:t>
            </a:r>
            <a:r>
              <a:rPr lang="en-US" sz="4500" dirty="0" smtClean="0"/>
              <a:t> pa </a:t>
            </a:r>
            <a:r>
              <a:rPr lang="en-US" sz="4500" dirty="0" err="1" smtClean="0"/>
              <a:t>servicio</a:t>
            </a:r>
            <a:r>
              <a:rPr lang="en-US" sz="4500" dirty="0" smtClean="0"/>
              <a:t> (Serlimar)</a:t>
            </a:r>
          </a:p>
          <a:p>
            <a:pPr marL="0" indent="0">
              <a:buNone/>
            </a:pPr>
            <a:r>
              <a:rPr lang="en-US" sz="4500" dirty="0" smtClean="0"/>
              <a:t>       - </a:t>
            </a:r>
            <a:r>
              <a:rPr lang="en-US" sz="4500" dirty="0" err="1" smtClean="0"/>
              <a:t>Introducshon</a:t>
            </a:r>
            <a:r>
              <a:rPr lang="en-US" sz="4500" dirty="0" smtClean="0"/>
              <a:t> di </a:t>
            </a:r>
            <a:r>
              <a:rPr lang="en-US" sz="4500" dirty="0" err="1" smtClean="0"/>
              <a:t>penshun</a:t>
            </a:r>
            <a:r>
              <a:rPr lang="en-US" sz="4500" dirty="0" smtClean="0"/>
              <a:t> </a:t>
            </a:r>
            <a:r>
              <a:rPr lang="en-US" sz="4500" dirty="0" err="1" smtClean="0"/>
              <a:t>obligatorio</a:t>
            </a:r>
            <a:r>
              <a:rPr lang="en-US" sz="4500" dirty="0" smtClean="0"/>
              <a:t> → </a:t>
            </a:r>
            <a:r>
              <a:rPr lang="en-US" sz="4500" dirty="0" err="1" smtClean="0"/>
              <a:t>positivo</a:t>
            </a:r>
            <a:r>
              <a:rPr lang="en-US" sz="4500" dirty="0" smtClean="0"/>
              <a:t>, </a:t>
            </a:r>
            <a:r>
              <a:rPr lang="en-US" sz="4500" dirty="0" err="1" smtClean="0"/>
              <a:t>pero</a:t>
            </a:r>
            <a:r>
              <a:rPr lang="en-US" sz="4500" dirty="0" smtClean="0"/>
              <a:t>… (6% → 3%-3%)</a:t>
            </a:r>
          </a:p>
          <a:p>
            <a:pPr marL="0" indent="0">
              <a:buNone/>
            </a:pPr>
            <a:r>
              <a:rPr lang="en-US" sz="4500" dirty="0" smtClean="0"/>
              <a:t>       - CAFT 29-12-2014: “</a:t>
            </a:r>
            <a:r>
              <a:rPr lang="en-US" sz="4500" dirty="0" err="1" smtClean="0"/>
              <a:t>Ehempel</a:t>
            </a:r>
            <a:r>
              <a:rPr lang="en-US" sz="4500" dirty="0" smtClean="0"/>
              <a:t> </a:t>
            </a:r>
            <a:r>
              <a:rPr lang="en-US" sz="4500" dirty="0" err="1" smtClean="0"/>
              <a:t>cla</a:t>
            </a:r>
            <a:r>
              <a:rPr lang="en-US" sz="4500" dirty="0" smtClean="0"/>
              <a:t> di </a:t>
            </a:r>
            <a:r>
              <a:rPr lang="en-US" sz="4500" dirty="0" err="1" smtClean="0"/>
              <a:t>esakinan</a:t>
            </a:r>
            <a:r>
              <a:rPr lang="en-US" sz="4500" dirty="0" smtClean="0"/>
              <a:t> (</a:t>
            </a:r>
            <a:r>
              <a:rPr lang="en-US" sz="4500" dirty="0" err="1" smtClean="0"/>
              <a:t>esta</a:t>
            </a:r>
            <a:r>
              <a:rPr lang="en-US" sz="4500" dirty="0" smtClean="0"/>
              <a:t> </a:t>
            </a:r>
            <a:r>
              <a:rPr lang="en-US" sz="4500" dirty="0" err="1" smtClean="0"/>
              <a:t>medida</a:t>
            </a:r>
            <a:r>
              <a:rPr lang="en-US" sz="4500" dirty="0" smtClean="0"/>
              <a:t>)</a:t>
            </a:r>
            <a:r>
              <a:rPr lang="nl-NL" sz="4500" dirty="0" smtClean="0"/>
              <a:t> ta </a:t>
            </a:r>
            <a:r>
              <a:rPr lang="nl-NL" sz="4500" dirty="0" err="1" smtClean="0"/>
              <a:t>impuesto</a:t>
            </a:r>
            <a:r>
              <a:rPr lang="nl-NL" sz="4500" dirty="0" smtClean="0"/>
              <a:t> </a:t>
            </a:r>
            <a:r>
              <a:rPr lang="nl-NL" sz="4500" dirty="0" err="1" smtClean="0"/>
              <a:t>riba</a:t>
            </a:r>
            <a:r>
              <a:rPr lang="nl-NL" sz="4500" dirty="0" smtClean="0"/>
              <a:t> </a:t>
            </a:r>
            <a:r>
              <a:rPr lang="nl-NL" sz="4500" dirty="0" err="1" smtClean="0"/>
              <a:t>transacshon</a:t>
            </a:r>
            <a:r>
              <a:rPr lang="nl-NL" sz="4500" dirty="0" smtClean="0"/>
              <a:t> 	</a:t>
            </a:r>
            <a:r>
              <a:rPr lang="nl-NL" sz="4500" dirty="0" err="1" smtClean="0"/>
              <a:t>financiero</a:t>
            </a:r>
            <a:r>
              <a:rPr lang="nl-NL" sz="4500" dirty="0" smtClean="0"/>
              <a:t> y e  </a:t>
            </a:r>
            <a:r>
              <a:rPr lang="nl-NL" sz="4500" dirty="0" err="1" smtClean="0"/>
              <a:t>reforma</a:t>
            </a:r>
            <a:r>
              <a:rPr lang="nl-NL" sz="4500" dirty="0" smtClean="0"/>
              <a:t> di </a:t>
            </a:r>
            <a:r>
              <a:rPr lang="nl-NL" sz="4500" dirty="0" err="1" smtClean="0"/>
              <a:t>impuesto</a:t>
            </a:r>
            <a:r>
              <a:rPr lang="nl-NL" sz="4500" dirty="0" smtClean="0"/>
              <a:t> </a:t>
            </a:r>
            <a:r>
              <a:rPr lang="nl-NL" sz="4500" dirty="0" err="1" smtClean="0"/>
              <a:t>cu</a:t>
            </a:r>
            <a:r>
              <a:rPr lang="nl-NL" sz="4500" dirty="0" smtClean="0"/>
              <a:t> ta den </a:t>
            </a:r>
            <a:r>
              <a:rPr lang="nl-NL" sz="4500" dirty="0" err="1" smtClean="0"/>
              <a:t>preparashon</a:t>
            </a:r>
            <a:r>
              <a:rPr lang="nl-NL" sz="4500" dirty="0" smtClean="0"/>
              <a:t> y </a:t>
            </a:r>
            <a:r>
              <a:rPr lang="nl-NL" sz="4500" dirty="0" err="1" smtClean="0"/>
              <a:t>locual</a:t>
            </a:r>
            <a:r>
              <a:rPr lang="nl-NL" sz="4500" dirty="0" smtClean="0"/>
              <a:t> ta </a:t>
            </a:r>
            <a:r>
              <a:rPr lang="nl-NL" sz="4500" dirty="0" err="1" smtClean="0"/>
              <a:t>parce</a:t>
            </a:r>
            <a:r>
              <a:rPr lang="nl-NL" sz="4500" dirty="0" smtClean="0"/>
              <a:t> di tin </a:t>
            </a:r>
            <a:r>
              <a:rPr lang="nl-NL" sz="4500" dirty="0" err="1" smtClean="0"/>
              <a:t>como</a:t>
            </a:r>
            <a:r>
              <a:rPr lang="nl-NL" sz="4500" dirty="0" smtClean="0"/>
              <a:t> 	</a:t>
            </a:r>
            <a:r>
              <a:rPr lang="nl-NL" sz="4500" dirty="0" err="1" smtClean="0"/>
              <a:t>consecuencia</a:t>
            </a:r>
            <a:r>
              <a:rPr lang="nl-NL" sz="4500" dirty="0" smtClean="0"/>
              <a:t>  </a:t>
            </a:r>
            <a:r>
              <a:rPr lang="nl-NL" sz="4500" dirty="0" err="1" smtClean="0"/>
              <a:t>un</a:t>
            </a:r>
            <a:r>
              <a:rPr lang="nl-NL" sz="4500" dirty="0" smtClean="0"/>
              <a:t> </a:t>
            </a:r>
            <a:r>
              <a:rPr lang="nl-NL" sz="4500" b="1" dirty="0" err="1" smtClean="0"/>
              <a:t>aumento</a:t>
            </a:r>
            <a:r>
              <a:rPr lang="nl-NL" sz="4500" b="1" dirty="0" smtClean="0"/>
              <a:t> di </a:t>
            </a:r>
            <a:r>
              <a:rPr lang="nl-NL" sz="4500" b="1" dirty="0" err="1" smtClean="0"/>
              <a:t>preshon</a:t>
            </a:r>
            <a:r>
              <a:rPr lang="nl-NL" sz="4500" b="1" dirty="0" smtClean="0"/>
              <a:t> di </a:t>
            </a:r>
            <a:r>
              <a:rPr lang="nl-NL" sz="4500" b="1" dirty="0" err="1" smtClean="0"/>
              <a:t>impuesto</a:t>
            </a:r>
            <a:r>
              <a:rPr lang="nl-NL" sz="4500" b="1" dirty="0" smtClean="0"/>
              <a:t> di </a:t>
            </a:r>
            <a:r>
              <a:rPr lang="nl-NL" sz="4500" b="1" dirty="0" err="1" smtClean="0"/>
              <a:t>mas</a:t>
            </a:r>
            <a:r>
              <a:rPr lang="nl-NL" sz="4500" b="1" dirty="0" smtClean="0"/>
              <a:t> di 10%</a:t>
            </a:r>
            <a:r>
              <a:rPr lang="nl-NL" sz="4500" dirty="0" smtClean="0"/>
              <a:t>”. </a:t>
            </a:r>
          </a:p>
          <a:p>
            <a:pPr marL="0" indent="0">
              <a:buNone/>
            </a:pPr>
            <a:endParaRPr lang="en-US" sz="2900" dirty="0" smtClean="0"/>
          </a:p>
          <a:p>
            <a:r>
              <a:rPr lang="en-US" sz="5900" b="1" dirty="0" err="1" smtClean="0"/>
              <a:t>Riesgo</a:t>
            </a:r>
            <a:r>
              <a:rPr lang="en-US" sz="5900" b="1" dirty="0" smtClean="0"/>
              <a:t> pa </a:t>
            </a:r>
            <a:r>
              <a:rPr lang="en-US" sz="5900" b="1" dirty="0" err="1" smtClean="0"/>
              <a:t>siguridad</a:t>
            </a:r>
            <a:r>
              <a:rPr lang="en-US" sz="5900" b="1" dirty="0" smtClean="0"/>
              <a:t> di </a:t>
            </a:r>
            <a:r>
              <a:rPr lang="en-US" sz="5900" b="1" dirty="0" err="1" smtClean="0"/>
              <a:t>penshun</a:t>
            </a:r>
            <a:endParaRPr lang="en-US" sz="5900" b="1" dirty="0"/>
          </a:p>
          <a:p>
            <a:pPr marL="0" indent="0">
              <a:buNone/>
            </a:pPr>
            <a:r>
              <a:rPr lang="en-US" sz="5900" b="1" dirty="0" smtClean="0"/>
              <a:t>    </a:t>
            </a:r>
            <a:r>
              <a:rPr lang="en-US" sz="4500" dirty="0" smtClean="0"/>
              <a:t>- </a:t>
            </a:r>
            <a:r>
              <a:rPr lang="en-US" sz="4500" dirty="0" err="1" smtClean="0"/>
              <a:t>Situashon</a:t>
            </a:r>
            <a:r>
              <a:rPr lang="en-US" sz="4500" dirty="0" smtClean="0"/>
              <a:t> </a:t>
            </a:r>
            <a:r>
              <a:rPr lang="en-US" sz="4500" dirty="0" err="1" smtClean="0"/>
              <a:t>financiero</a:t>
            </a:r>
            <a:r>
              <a:rPr lang="en-US" sz="4500" dirty="0" smtClean="0"/>
              <a:t> di </a:t>
            </a:r>
            <a:r>
              <a:rPr lang="en-US" sz="4500" dirty="0" err="1" smtClean="0"/>
              <a:t>gobierno</a:t>
            </a:r>
            <a:r>
              <a:rPr lang="en-US" sz="4500" dirty="0" smtClean="0"/>
              <a:t> ta </a:t>
            </a:r>
            <a:r>
              <a:rPr lang="en-US" sz="4500" dirty="0" err="1" smtClean="0"/>
              <a:t>debilita</a:t>
            </a:r>
            <a:r>
              <a:rPr lang="en-US" sz="4500" dirty="0" smtClean="0"/>
              <a:t> </a:t>
            </a:r>
            <a:r>
              <a:rPr lang="en-US" sz="4500" dirty="0" err="1" smtClean="0"/>
              <a:t>su</a:t>
            </a:r>
            <a:r>
              <a:rPr lang="en-US" sz="4500" dirty="0" smtClean="0"/>
              <a:t> </a:t>
            </a:r>
            <a:r>
              <a:rPr lang="en-US" sz="4500" dirty="0" err="1" smtClean="0"/>
              <a:t>posibilidadnan</a:t>
            </a:r>
            <a:r>
              <a:rPr lang="en-US" sz="4500" dirty="0" smtClean="0"/>
              <a:t> di </a:t>
            </a:r>
            <a:r>
              <a:rPr lang="en-US" sz="4500" dirty="0" err="1" smtClean="0"/>
              <a:t>paga</a:t>
            </a:r>
            <a:r>
              <a:rPr lang="en-US" sz="4500" dirty="0" smtClean="0"/>
              <a:t> e </a:t>
            </a:r>
            <a:r>
              <a:rPr lang="en-US" sz="4500" dirty="0" err="1" smtClean="0"/>
              <a:t>fondonan</a:t>
            </a:r>
            <a:r>
              <a:rPr lang="en-US" sz="4500" dirty="0" smtClean="0"/>
              <a:t> di 	</a:t>
            </a:r>
            <a:r>
              <a:rPr lang="en-US" sz="4500" dirty="0" err="1" smtClean="0"/>
              <a:t>penshun</a:t>
            </a:r>
            <a:r>
              <a:rPr lang="en-US" sz="4500" dirty="0" smtClean="0"/>
              <a:t> </a:t>
            </a:r>
            <a:r>
              <a:rPr lang="en-US" sz="4500" dirty="0" err="1" smtClean="0"/>
              <a:t>bek</a:t>
            </a:r>
            <a:endParaRPr lang="en-US" sz="4500" dirty="0" smtClean="0"/>
          </a:p>
          <a:p>
            <a:pPr marL="457200" lvl="1" indent="0">
              <a:buNone/>
            </a:pPr>
            <a:endParaRPr lang="en-US" sz="3600" dirty="0" smtClean="0"/>
          </a:p>
          <a:p>
            <a:pPr marL="457200" lvl="1" indent="0">
              <a:buNone/>
            </a:pPr>
            <a:endParaRPr lang="en-US" sz="2900" dirty="0" smtClean="0"/>
          </a:p>
          <a:p>
            <a:r>
              <a:rPr lang="en-US" sz="5900" b="1" dirty="0" err="1" smtClean="0"/>
              <a:t>Otro</a:t>
            </a:r>
            <a:r>
              <a:rPr lang="en-US" sz="5900" b="1" dirty="0" smtClean="0"/>
              <a:t> </a:t>
            </a:r>
            <a:r>
              <a:rPr lang="en-US" sz="5900" b="1" dirty="0" err="1" smtClean="0"/>
              <a:t>riesgo</a:t>
            </a:r>
            <a:endParaRPr lang="en-US" sz="5900" b="1" dirty="0"/>
          </a:p>
          <a:p>
            <a:pPr marL="0" lvl="1" indent="0">
              <a:spcBef>
                <a:spcPts val="1000"/>
              </a:spcBef>
              <a:buNone/>
            </a:pPr>
            <a:r>
              <a:rPr lang="en-US" sz="4500" b="1" dirty="0" smtClean="0"/>
              <a:t>     -</a:t>
            </a:r>
            <a:r>
              <a:rPr lang="en-US" sz="4500" b="1" dirty="0" smtClean="0">
                <a:solidFill>
                  <a:srgbClr val="FF0000"/>
                </a:solidFill>
              </a:rPr>
              <a:t> </a:t>
            </a:r>
            <a:r>
              <a:rPr lang="en-US" sz="4500" dirty="0" err="1"/>
              <a:t>insuficiente</a:t>
            </a:r>
            <a:r>
              <a:rPr lang="en-US" sz="4500" dirty="0"/>
              <a:t> </a:t>
            </a:r>
            <a:r>
              <a:rPr lang="en-US" sz="4500" dirty="0" err="1"/>
              <a:t>reserva</a:t>
            </a:r>
            <a:r>
              <a:rPr lang="en-US" sz="4500" dirty="0"/>
              <a:t>/</a:t>
            </a:r>
            <a:r>
              <a:rPr lang="en-US" sz="4500" dirty="0" err="1"/>
              <a:t>preparashon</a:t>
            </a:r>
            <a:r>
              <a:rPr lang="en-US" sz="4500" dirty="0"/>
              <a:t> pa </a:t>
            </a:r>
            <a:r>
              <a:rPr lang="en-US" sz="4500" dirty="0" err="1"/>
              <a:t>aumento</a:t>
            </a:r>
            <a:r>
              <a:rPr lang="en-US" sz="4500" dirty="0"/>
              <a:t> di </a:t>
            </a:r>
            <a:r>
              <a:rPr lang="en-US" sz="4500" dirty="0" err="1"/>
              <a:t>gasto</a:t>
            </a:r>
            <a:r>
              <a:rPr lang="en-US" sz="4500" dirty="0"/>
              <a:t> (AZV) pa </a:t>
            </a:r>
            <a:r>
              <a:rPr lang="en-US" sz="4500" dirty="0" err="1"/>
              <a:t>motibo</a:t>
            </a:r>
            <a:r>
              <a:rPr lang="en-US" sz="4500" dirty="0"/>
              <a:t> di </a:t>
            </a:r>
            <a:r>
              <a:rPr lang="en-US" sz="4500" dirty="0" err="1"/>
              <a:t>enbehecimento</a:t>
            </a:r>
            <a:r>
              <a:rPr lang="en-US" sz="4500" dirty="0"/>
              <a:t> </a:t>
            </a:r>
            <a:r>
              <a:rPr lang="en-US" sz="4500" dirty="0" smtClean="0"/>
              <a:t>	di </a:t>
            </a:r>
            <a:r>
              <a:rPr lang="en-US" sz="4500" dirty="0" err="1" smtClean="0"/>
              <a:t>poblashon</a:t>
            </a:r>
            <a:endParaRPr lang="en-US" sz="4500" dirty="0"/>
          </a:p>
          <a:p>
            <a:pPr marL="0" indent="0">
              <a:buNone/>
            </a:pPr>
            <a:endParaRPr lang="en-US" b="1" dirty="0" smtClean="0">
              <a:solidFill>
                <a:srgbClr val="FF0000"/>
              </a:solidFill>
            </a:endParaRPr>
          </a:p>
          <a:p>
            <a:endParaRPr lang="en-US" dirty="0" smtClean="0"/>
          </a:p>
          <a:p>
            <a:endParaRPr lang="en-US" dirty="0"/>
          </a:p>
          <a:p>
            <a:endParaRPr lang="en-US" dirty="0"/>
          </a:p>
          <a:p>
            <a:endParaRPr lang="en-US" dirty="0" smtClean="0"/>
          </a:p>
          <a:p>
            <a:endParaRPr lang="nl-NL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493007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33948"/>
    </mc:Choice>
    <mc:Fallback>
      <p:transition spd="slow" advTm="3339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2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2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2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2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20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20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0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20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20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20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 build="p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1|44.6|39.9|51.7|141.6|141.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5|10.4|49.3|30.2|13.8|45.4|44.1|2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8|29.1|11.1|5.3|22.8|30.3|63.2|59.2|52.1"/>
</p:tagLst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65</TotalTime>
  <Words>359</Words>
  <Application>Microsoft Office PowerPoint</Application>
  <PresentationFormat>Panorámica</PresentationFormat>
  <Paragraphs>35</Paragraphs>
  <Slides>4</Slides>
  <Notes>0</Notes>
  <HiddenSlides>0</HiddenSlides>
  <MMClips>4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4</vt:i4>
      </vt:variant>
    </vt:vector>
  </HeadingPairs>
  <TitlesOfParts>
    <vt:vector size="8" baseType="lpstr">
      <vt:lpstr>Arial</vt:lpstr>
      <vt:lpstr>Calibri</vt:lpstr>
      <vt:lpstr>Calibri Light</vt:lpstr>
      <vt:lpstr>Tema de Office</vt:lpstr>
      <vt:lpstr>PRESHON (FUTURO) PA PRESUPUESTO</vt:lpstr>
      <vt:lpstr>CONSECUENCIA PA SERVICIO DI GOBIENO</vt:lpstr>
      <vt:lpstr>CONSECUENCIA PA CIUDADANO/TRAHADOR</vt:lpstr>
      <vt:lpstr>CONSECUENCIA PA CIUDADANO/TRAHADOR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PRESHON (FUTURO) PA PRESUPUESTO</dc:title>
  <dc:creator>Karen Hessels</dc:creator>
  <cp:lastModifiedBy>Karen Hessels</cp:lastModifiedBy>
  <cp:revision>2</cp:revision>
  <dcterms:created xsi:type="dcterms:W3CDTF">2016-09-09T09:02:13Z</dcterms:created>
  <dcterms:modified xsi:type="dcterms:W3CDTF">2016-09-09T14:11:34Z</dcterms:modified>
</cp:coreProperties>
</file>