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E1E41-A03B-4AC5-96A8-9B3824C968F6}" type="datetimeFigureOut">
              <a:rPr lang="es-CO" smtClean="0"/>
              <a:t>09/09/2016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BB02C-9C52-4D2B-9318-FACF19AC2DB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30100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E1E41-A03B-4AC5-96A8-9B3824C968F6}" type="datetimeFigureOut">
              <a:rPr lang="es-CO" smtClean="0"/>
              <a:t>09/09/2016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BB02C-9C52-4D2B-9318-FACF19AC2DB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2220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E1E41-A03B-4AC5-96A8-9B3824C968F6}" type="datetimeFigureOut">
              <a:rPr lang="es-CO" smtClean="0"/>
              <a:t>09/09/2016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BB02C-9C52-4D2B-9318-FACF19AC2DB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73830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E1E41-A03B-4AC5-96A8-9B3824C968F6}" type="datetimeFigureOut">
              <a:rPr lang="es-CO" smtClean="0"/>
              <a:t>09/09/2016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BB02C-9C52-4D2B-9318-FACF19AC2DB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55481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E1E41-A03B-4AC5-96A8-9B3824C968F6}" type="datetimeFigureOut">
              <a:rPr lang="es-CO" smtClean="0"/>
              <a:t>09/09/2016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BB02C-9C52-4D2B-9318-FACF19AC2DB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55400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E1E41-A03B-4AC5-96A8-9B3824C968F6}" type="datetimeFigureOut">
              <a:rPr lang="es-CO" smtClean="0"/>
              <a:t>09/09/2016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BB02C-9C52-4D2B-9318-FACF19AC2DB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73360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E1E41-A03B-4AC5-96A8-9B3824C968F6}" type="datetimeFigureOut">
              <a:rPr lang="es-CO" smtClean="0"/>
              <a:t>09/09/2016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BB02C-9C52-4D2B-9318-FACF19AC2DB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33288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E1E41-A03B-4AC5-96A8-9B3824C968F6}" type="datetimeFigureOut">
              <a:rPr lang="es-CO" smtClean="0"/>
              <a:t>09/09/2016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BB02C-9C52-4D2B-9318-FACF19AC2DB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90147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E1E41-A03B-4AC5-96A8-9B3824C968F6}" type="datetimeFigureOut">
              <a:rPr lang="es-CO" smtClean="0"/>
              <a:t>09/09/2016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BB02C-9C52-4D2B-9318-FACF19AC2DB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16986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E1E41-A03B-4AC5-96A8-9B3824C968F6}" type="datetimeFigureOut">
              <a:rPr lang="es-CO" smtClean="0"/>
              <a:t>09/09/2016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BB02C-9C52-4D2B-9318-FACF19AC2DB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17801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E1E41-A03B-4AC5-96A8-9B3824C968F6}" type="datetimeFigureOut">
              <a:rPr lang="es-CO" smtClean="0"/>
              <a:t>09/09/2016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BB02C-9C52-4D2B-9318-FACF19AC2DB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88300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BE1E41-A03B-4AC5-96A8-9B3824C968F6}" type="datetimeFigureOut">
              <a:rPr lang="es-CO" smtClean="0"/>
              <a:t>09/09/2016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9BB02C-9C52-4D2B-9318-FACF19AC2DB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22284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12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(TOEKOMSTIGE) DRUK OP DE BEGROTING</a:t>
            </a:r>
            <a:endParaRPr lang="nl-NL" b="1" dirty="0">
              <a:solidFill>
                <a:srgbClr val="0070C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199" y="1457864"/>
            <a:ext cx="10787743" cy="5037827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 smtClean="0"/>
              <a:t>Overheidsvoornemen</a:t>
            </a:r>
            <a:r>
              <a:rPr lang="en-US" dirty="0" smtClean="0"/>
              <a:t> om het </a:t>
            </a:r>
            <a:r>
              <a:rPr lang="en-US" dirty="0" err="1" smtClean="0"/>
              <a:t>begrotingstekort</a:t>
            </a:r>
            <a:r>
              <a:rPr lang="en-US" dirty="0" smtClean="0"/>
              <a:t> </a:t>
            </a:r>
            <a:r>
              <a:rPr lang="en-US" dirty="0" err="1" smtClean="0"/>
              <a:t>terug</a:t>
            </a:r>
            <a:r>
              <a:rPr lang="en-US" dirty="0" smtClean="0"/>
              <a:t>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dringen</a:t>
            </a:r>
            <a:r>
              <a:rPr lang="en-US" dirty="0" smtClean="0"/>
              <a:t>, om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zetten</a:t>
            </a:r>
            <a:r>
              <a:rPr lang="en-US" dirty="0" smtClean="0"/>
              <a:t> in </a:t>
            </a:r>
            <a:r>
              <a:rPr lang="en-US" dirty="0" err="1" smtClean="0"/>
              <a:t>een</a:t>
            </a:r>
            <a:r>
              <a:rPr lang="en-US" dirty="0" smtClean="0"/>
              <a:t> surplus om </a:t>
            </a:r>
            <a:r>
              <a:rPr lang="en-US" dirty="0" err="1" smtClean="0"/>
              <a:t>vervolgens</a:t>
            </a:r>
            <a:r>
              <a:rPr lang="en-US" dirty="0" smtClean="0"/>
              <a:t> </a:t>
            </a:r>
            <a:r>
              <a:rPr lang="en-US" dirty="0" err="1" smtClean="0"/>
              <a:t>onze</a:t>
            </a:r>
            <a:r>
              <a:rPr lang="en-US" dirty="0" smtClean="0"/>
              <a:t> </a:t>
            </a:r>
            <a:r>
              <a:rPr lang="en-US" dirty="0" err="1" smtClean="0"/>
              <a:t>Nationale</a:t>
            </a:r>
            <a:r>
              <a:rPr lang="en-US" dirty="0" smtClean="0"/>
              <a:t> </a:t>
            </a:r>
            <a:r>
              <a:rPr lang="en-US" dirty="0" err="1" smtClean="0"/>
              <a:t>Schuld</a:t>
            </a:r>
            <a:r>
              <a:rPr lang="en-US" dirty="0" smtClean="0"/>
              <a:t> </a:t>
            </a:r>
            <a:r>
              <a:rPr lang="en-US" dirty="0" err="1" smtClean="0"/>
              <a:t>geleidelijk</a:t>
            </a:r>
            <a:r>
              <a:rPr lang="en-US" dirty="0" smtClean="0"/>
              <a:t> in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lossen</a:t>
            </a:r>
            <a:r>
              <a:rPr lang="en-US" dirty="0" smtClean="0"/>
              <a:t> </a:t>
            </a:r>
            <a:r>
              <a:rPr lang="en-US" b="1" dirty="0" err="1"/>
              <a:t>v</a:t>
            </a:r>
            <a:r>
              <a:rPr lang="en-US" b="1" dirty="0" err="1" smtClean="0"/>
              <a:t>anaf</a:t>
            </a:r>
            <a:r>
              <a:rPr lang="en-US" b="1" dirty="0" smtClean="0"/>
              <a:t> </a:t>
            </a:r>
            <a:r>
              <a:rPr lang="en-US" b="1" dirty="0"/>
              <a:t>2018</a:t>
            </a:r>
            <a:r>
              <a:rPr lang="en-US" dirty="0"/>
              <a:t>: </a:t>
            </a:r>
          </a:p>
          <a:p>
            <a:pPr marL="0" indent="0">
              <a:buNone/>
            </a:pPr>
            <a:r>
              <a:rPr lang="en-US" dirty="0"/>
              <a:t>    </a:t>
            </a:r>
            <a:r>
              <a:rPr lang="en-US" b="1" dirty="0" err="1" smtClean="0"/>
              <a:t>Tekort</a:t>
            </a:r>
            <a:r>
              <a:rPr lang="en-US" b="1" dirty="0" smtClean="0"/>
              <a:t> </a:t>
            </a:r>
            <a:r>
              <a:rPr lang="en-US" b="1" dirty="0"/>
              <a:t>2015-2016-2017</a:t>
            </a:r>
            <a:r>
              <a:rPr lang="en-US" dirty="0"/>
              <a:t>: 3,7%-2%-0,5%. </a:t>
            </a:r>
            <a:r>
              <a:rPr lang="en-US" b="1" dirty="0"/>
              <a:t>Surplus</a:t>
            </a:r>
            <a:r>
              <a:rPr lang="en-US" dirty="0"/>
              <a:t> </a:t>
            </a:r>
            <a:r>
              <a:rPr lang="en-US" b="1" dirty="0"/>
              <a:t>2018</a:t>
            </a:r>
            <a:r>
              <a:rPr lang="en-US" dirty="0"/>
              <a:t>: 0,5</a:t>
            </a:r>
            <a:r>
              <a:rPr lang="en-US" dirty="0" smtClean="0"/>
              <a:t>% </a:t>
            </a:r>
            <a:r>
              <a:rPr lang="en-US" dirty="0"/>
              <a:t>di </a:t>
            </a:r>
            <a:r>
              <a:rPr lang="en-US" dirty="0" smtClean="0"/>
              <a:t>GDP → </a:t>
            </a:r>
            <a:r>
              <a:rPr lang="en-US" b="1" dirty="0" smtClean="0">
                <a:solidFill>
                  <a:srgbClr val="FF0000"/>
                </a:solidFill>
              </a:rPr>
              <a:t>PROBLEEM: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dirty="0" err="1" smtClean="0"/>
              <a:t>Salarisverhoging</a:t>
            </a:r>
            <a:r>
              <a:rPr lang="en-US" dirty="0" smtClean="0"/>
              <a:t> van het </a:t>
            </a:r>
            <a:r>
              <a:rPr lang="en-US" dirty="0" err="1" smtClean="0"/>
              <a:t>overheidspersoneel</a:t>
            </a:r>
            <a:r>
              <a:rPr lang="en-US" dirty="0" smtClean="0"/>
              <a:t> </a:t>
            </a:r>
            <a:r>
              <a:rPr lang="en-US" b="1" dirty="0" err="1" smtClean="0"/>
              <a:t>vanaf</a:t>
            </a:r>
            <a:r>
              <a:rPr lang="en-US" b="1" dirty="0" smtClean="0"/>
              <a:t> 2018 </a:t>
            </a:r>
            <a:r>
              <a:rPr lang="en-US" dirty="0" smtClean="0"/>
              <a:t>op basis van het </a:t>
            </a:r>
            <a:r>
              <a:rPr lang="en-US" dirty="0" err="1" smtClean="0"/>
              <a:t>akkoord</a:t>
            </a:r>
            <a:r>
              <a:rPr lang="en-US" dirty="0" smtClean="0"/>
              <a:t> </a:t>
            </a:r>
            <a:r>
              <a:rPr lang="en-US" dirty="0" err="1" smtClean="0"/>
              <a:t>tussen</a:t>
            </a:r>
            <a:r>
              <a:rPr lang="en-US" dirty="0" smtClean="0"/>
              <a:t> de </a:t>
            </a:r>
            <a:r>
              <a:rPr lang="en-US" dirty="0" err="1" smtClean="0"/>
              <a:t>overheid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de </a:t>
            </a:r>
            <a:r>
              <a:rPr lang="en-US" dirty="0" err="1" smtClean="0"/>
              <a:t>vakbonden</a:t>
            </a:r>
            <a:r>
              <a:rPr lang="en-US" dirty="0" smtClean="0"/>
              <a:t> </a:t>
            </a:r>
            <a:r>
              <a:rPr lang="en-US" dirty="0" err="1" smtClean="0"/>
              <a:t>voor</a:t>
            </a:r>
            <a:r>
              <a:rPr lang="en-US" dirty="0" smtClean="0"/>
              <a:t> </a:t>
            </a:r>
            <a:r>
              <a:rPr lang="en-US" dirty="0" err="1" smtClean="0"/>
              <a:t>overheidspersoneel</a:t>
            </a:r>
            <a:r>
              <a:rPr lang="en-US" dirty="0" smtClean="0"/>
              <a:t> om de </a:t>
            </a:r>
            <a:r>
              <a:rPr lang="en-US" dirty="0" err="1" smtClean="0"/>
              <a:t>pensioenleeftijd</a:t>
            </a:r>
            <a:r>
              <a:rPr lang="en-US" dirty="0" smtClean="0"/>
              <a:t> </a:t>
            </a:r>
            <a:r>
              <a:rPr lang="en-US" dirty="0" err="1" smtClean="0"/>
              <a:t>voor</a:t>
            </a:r>
            <a:r>
              <a:rPr lang="en-US" dirty="0" smtClean="0"/>
              <a:t> het </a:t>
            </a:r>
            <a:r>
              <a:rPr lang="en-US" dirty="0" err="1" smtClean="0"/>
              <a:t>personeel</a:t>
            </a:r>
            <a:r>
              <a:rPr lang="en-US" dirty="0" smtClean="0"/>
              <a:t>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verhogen</a:t>
            </a:r>
            <a:r>
              <a:rPr lang="en-US" dirty="0" smtClean="0"/>
              <a:t> van 60 </a:t>
            </a:r>
            <a:r>
              <a:rPr lang="en-US" dirty="0" err="1" smtClean="0"/>
              <a:t>naar</a:t>
            </a:r>
            <a:r>
              <a:rPr lang="en-US" dirty="0" smtClean="0"/>
              <a:t> 65 </a:t>
            </a:r>
            <a:r>
              <a:rPr lang="en-US" dirty="0" err="1" smtClean="0"/>
              <a:t>jaar</a:t>
            </a:r>
            <a:r>
              <a:rPr lang="en-US" dirty="0" smtClean="0"/>
              <a:t> (APFA).</a:t>
            </a:r>
          </a:p>
          <a:p>
            <a:r>
              <a:rPr lang="en-US" b="1" dirty="0" err="1" smtClean="0"/>
              <a:t>Additionele</a:t>
            </a:r>
            <a:r>
              <a:rPr lang="en-US" b="1" dirty="0" smtClean="0"/>
              <a:t> </a:t>
            </a:r>
            <a:r>
              <a:rPr lang="en-US" b="1" dirty="0" err="1" smtClean="0"/>
              <a:t>betalingsverplichtingen</a:t>
            </a:r>
            <a:r>
              <a:rPr lang="en-US" dirty="0" smtClean="0"/>
              <a:t> </a:t>
            </a:r>
            <a:r>
              <a:rPr lang="en-US" dirty="0" err="1" smtClean="0"/>
              <a:t>voor</a:t>
            </a:r>
            <a:r>
              <a:rPr lang="en-US" dirty="0" smtClean="0"/>
              <a:t> PPP-</a:t>
            </a:r>
            <a:r>
              <a:rPr lang="en-US" dirty="0" err="1" smtClean="0"/>
              <a:t>projecten</a:t>
            </a:r>
            <a:r>
              <a:rPr lang="en-US" dirty="0" smtClean="0"/>
              <a:t> → ± </a:t>
            </a:r>
            <a:r>
              <a:rPr lang="en-US" dirty="0" err="1" smtClean="0"/>
              <a:t>Af</a:t>
            </a:r>
            <a:r>
              <a:rPr lang="en-US" dirty="0" smtClean="0"/>
              <a:t>. 100 </a:t>
            </a:r>
            <a:r>
              <a:rPr lang="en-US" dirty="0" err="1" smtClean="0"/>
              <a:t>miljoen</a:t>
            </a:r>
            <a:r>
              <a:rPr lang="en-US" dirty="0" smtClean="0"/>
              <a:t>/</a:t>
            </a:r>
            <a:r>
              <a:rPr lang="en-US" dirty="0" err="1" smtClean="0"/>
              <a:t>jaar</a:t>
            </a:r>
            <a:r>
              <a:rPr lang="en-US" dirty="0" smtClean="0"/>
              <a:t> </a:t>
            </a:r>
            <a:r>
              <a:rPr lang="en-US" dirty="0" err="1" smtClean="0"/>
              <a:t>vanaf</a:t>
            </a:r>
            <a:r>
              <a:rPr lang="en-US" dirty="0" smtClean="0"/>
              <a:t> </a:t>
            </a:r>
            <a:r>
              <a:rPr lang="en-US" b="1" dirty="0" smtClean="0"/>
              <a:t>2018</a:t>
            </a:r>
            <a:endParaRPr lang="en-US" dirty="0" smtClean="0"/>
          </a:p>
          <a:p>
            <a:r>
              <a:rPr lang="en-US" dirty="0" smtClean="0"/>
              <a:t>De </a:t>
            </a:r>
            <a:r>
              <a:rPr lang="en-US" dirty="0" err="1" smtClean="0"/>
              <a:t>overheid</a:t>
            </a:r>
            <a:r>
              <a:rPr lang="en-US" dirty="0" smtClean="0"/>
              <a:t> </a:t>
            </a:r>
            <a:r>
              <a:rPr lang="en-US" dirty="0" err="1" smtClean="0"/>
              <a:t>moet</a:t>
            </a:r>
            <a:r>
              <a:rPr lang="en-US" dirty="0" smtClean="0"/>
              <a:t> </a:t>
            </a:r>
            <a:r>
              <a:rPr lang="en-US" dirty="0" err="1" smtClean="0"/>
              <a:t>haar</a:t>
            </a:r>
            <a:r>
              <a:rPr lang="en-US" dirty="0" smtClean="0"/>
              <a:t> </a:t>
            </a:r>
            <a:r>
              <a:rPr lang="en-US" dirty="0" err="1" smtClean="0"/>
              <a:t>toevlucht</a:t>
            </a:r>
            <a:r>
              <a:rPr lang="en-US" dirty="0" smtClean="0"/>
              <a:t> reeds </a:t>
            </a:r>
            <a:r>
              <a:rPr lang="en-US" dirty="0" err="1" smtClean="0"/>
              <a:t>zoeken</a:t>
            </a:r>
            <a:r>
              <a:rPr lang="en-US" dirty="0" smtClean="0"/>
              <a:t> </a:t>
            </a:r>
            <a:r>
              <a:rPr lang="en-US" dirty="0" err="1" smtClean="0"/>
              <a:t>naar</a:t>
            </a:r>
            <a:r>
              <a:rPr lang="en-US" dirty="0" smtClean="0"/>
              <a:t> </a:t>
            </a:r>
            <a:r>
              <a:rPr lang="en-US" b="1" dirty="0" err="1" smtClean="0"/>
              <a:t>boekhoudkundige</a:t>
            </a:r>
            <a:r>
              <a:rPr lang="en-US" b="1" dirty="0" smtClean="0"/>
              <a:t> </a:t>
            </a:r>
            <a:r>
              <a:rPr lang="en-US" b="1" dirty="0" err="1" smtClean="0"/>
              <a:t>truukjes</a:t>
            </a:r>
            <a:r>
              <a:rPr lang="en-US" b="1" dirty="0" smtClean="0"/>
              <a:t> </a:t>
            </a:r>
            <a:r>
              <a:rPr lang="en-US" dirty="0" smtClean="0"/>
              <a:t>om </a:t>
            </a:r>
            <a:r>
              <a:rPr lang="en-US" dirty="0" err="1" smtClean="0"/>
              <a:t>haar</a:t>
            </a:r>
            <a:r>
              <a:rPr lang="en-US" dirty="0" smtClean="0"/>
              <a:t> </a:t>
            </a:r>
            <a:r>
              <a:rPr lang="en-US" dirty="0" err="1" smtClean="0"/>
              <a:t>afspraken</a:t>
            </a:r>
            <a:r>
              <a:rPr lang="en-US" dirty="0" smtClean="0"/>
              <a:t> met de CAFT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komen</a:t>
            </a:r>
            <a:r>
              <a:rPr lang="en-US" dirty="0" smtClean="0"/>
              <a:t> (</a:t>
            </a:r>
            <a:r>
              <a:rPr lang="en-US" dirty="0" err="1" smtClean="0"/>
              <a:t>bijv</a:t>
            </a:r>
            <a:r>
              <a:rPr lang="en-US" dirty="0" smtClean="0"/>
              <a:t>. </a:t>
            </a:r>
            <a:r>
              <a:rPr lang="en-US" dirty="0"/>
              <a:t>d</a:t>
            </a:r>
            <a:r>
              <a:rPr lang="en-US" dirty="0" smtClean="0"/>
              <a:t>e ‘</a:t>
            </a:r>
            <a:r>
              <a:rPr lang="en-US" dirty="0" err="1" smtClean="0"/>
              <a:t>kwijtschelding</a:t>
            </a:r>
            <a:r>
              <a:rPr lang="en-US" dirty="0" smtClean="0"/>
              <a:t>’ van </a:t>
            </a:r>
            <a:r>
              <a:rPr lang="en-US" dirty="0" err="1" smtClean="0"/>
              <a:t>Afl</a:t>
            </a:r>
            <a:r>
              <a:rPr lang="en-US" dirty="0" smtClean="0"/>
              <a:t>. 60 </a:t>
            </a:r>
            <a:r>
              <a:rPr lang="en-US" dirty="0" err="1" smtClean="0"/>
              <a:t>miljoen</a:t>
            </a:r>
            <a:r>
              <a:rPr lang="en-US" dirty="0" smtClean="0"/>
              <a:t> van SVB)</a:t>
            </a:r>
          </a:p>
          <a:p>
            <a:r>
              <a:rPr lang="en-US" dirty="0" smtClean="0"/>
              <a:t>Het is </a:t>
            </a:r>
            <a:r>
              <a:rPr lang="en-US" b="1" dirty="0" err="1" smtClean="0"/>
              <a:t>onvermijdelijk</a:t>
            </a:r>
            <a:r>
              <a:rPr lang="en-US" dirty="0" smtClean="0"/>
              <a:t> </a:t>
            </a:r>
            <a:r>
              <a:rPr lang="en-US" dirty="0" err="1" smtClean="0"/>
              <a:t>dat</a:t>
            </a:r>
            <a:r>
              <a:rPr lang="en-US" dirty="0" smtClean="0"/>
              <a:t> de </a:t>
            </a:r>
            <a:r>
              <a:rPr lang="en-US" dirty="0" err="1" smtClean="0"/>
              <a:t>overheid</a:t>
            </a:r>
            <a:r>
              <a:rPr lang="en-US" dirty="0" smtClean="0"/>
              <a:t> ‘</a:t>
            </a:r>
            <a:r>
              <a:rPr lang="en-US" dirty="0" err="1" smtClean="0"/>
              <a:t>maatregelen</a:t>
            </a:r>
            <a:r>
              <a:rPr lang="en-US" dirty="0" smtClean="0"/>
              <a:t>’ </a:t>
            </a:r>
            <a:r>
              <a:rPr lang="en-US" dirty="0" err="1" smtClean="0"/>
              <a:t>neemt</a:t>
            </a:r>
            <a:r>
              <a:rPr lang="en-US" dirty="0" smtClean="0"/>
              <a:t> in </a:t>
            </a:r>
            <a:r>
              <a:rPr lang="en-US" dirty="0" err="1" smtClean="0"/>
              <a:t>haar</a:t>
            </a:r>
            <a:r>
              <a:rPr lang="en-US" dirty="0" smtClean="0"/>
              <a:t> </a:t>
            </a:r>
            <a:r>
              <a:rPr lang="en-US" dirty="0" err="1" smtClean="0"/>
              <a:t>grootste</a:t>
            </a:r>
            <a:r>
              <a:rPr lang="en-US" dirty="0" smtClean="0"/>
              <a:t> </a:t>
            </a:r>
            <a:r>
              <a:rPr lang="en-US" dirty="0" err="1" smtClean="0"/>
              <a:t>kostenpot</a:t>
            </a:r>
            <a:r>
              <a:rPr lang="en-US" dirty="0" smtClean="0"/>
              <a:t> (met het </a:t>
            </a:r>
            <a:r>
              <a:rPr lang="en-US" dirty="0" err="1" smtClean="0"/>
              <a:t>vooruitzicht</a:t>
            </a:r>
            <a:r>
              <a:rPr lang="en-US" dirty="0" smtClean="0"/>
              <a:t> van </a:t>
            </a:r>
            <a:r>
              <a:rPr lang="en-US" dirty="0" err="1" smtClean="0"/>
              <a:t>nòg</a:t>
            </a:r>
            <a:r>
              <a:rPr lang="en-US" dirty="0" smtClean="0"/>
              <a:t> </a:t>
            </a:r>
            <a:r>
              <a:rPr lang="en-US" dirty="0" err="1" smtClean="0"/>
              <a:t>meer</a:t>
            </a:r>
            <a:r>
              <a:rPr lang="en-US" dirty="0" smtClean="0"/>
              <a:t> </a:t>
            </a:r>
            <a:r>
              <a:rPr lang="en-US" dirty="0" err="1" smtClean="0"/>
              <a:t>overeengekomen</a:t>
            </a:r>
            <a:r>
              <a:rPr lang="en-US" dirty="0" smtClean="0"/>
              <a:t> </a:t>
            </a:r>
            <a:r>
              <a:rPr lang="en-US" dirty="0" err="1" smtClean="0"/>
              <a:t>verhogingen</a:t>
            </a:r>
            <a:r>
              <a:rPr lang="en-US" dirty="0" smtClean="0"/>
              <a:t>!),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weten</a:t>
            </a:r>
            <a:r>
              <a:rPr lang="en-US" dirty="0" smtClean="0"/>
              <a:t> </a:t>
            </a:r>
            <a:r>
              <a:rPr lang="en-US" dirty="0" err="1" smtClean="0"/>
              <a:t>personeel</a:t>
            </a:r>
            <a:r>
              <a:rPr lang="en-US" dirty="0" smtClean="0"/>
              <a:t>, </a:t>
            </a:r>
            <a:r>
              <a:rPr lang="en-US" dirty="0" err="1" smtClean="0"/>
              <a:t>indien</a:t>
            </a:r>
            <a:r>
              <a:rPr lang="en-US" dirty="0" smtClean="0"/>
              <a:t> </a:t>
            </a:r>
            <a:r>
              <a:rPr lang="en-US" dirty="0" err="1" smtClean="0"/>
              <a:t>zij</a:t>
            </a:r>
            <a:r>
              <a:rPr lang="en-US" dirty="0" smtClean="0"/>
              <a:t> </a:t>
            </a:r>
            <a:r>
              <a:rPr lang="en-US" dirty="0" err="1" smtClean="0"/>
              <a:t>ernstige</a:t>
            </a:r>
            <a:r>
              <a:rPr lang="en-US" dirty="0" smtClean="0"/>
              <a:t> </a:t>
            </a:r>
            <a:r>
              <a:rPr lang="en-US" dirty="0" err="1" smtClean="0"/>
              <a:t>gevolgen</a:t>
            </a:r>
            <a:r>
              <a:rPr lang="en-US" dirty="0" smtClean="0"/>
              <a:t> </a:t>
            </a:r>
            <a:r>
              <a:rPr lang="en-US" dirty="0" err="1" smtClean="0"/>
              <a:t>voor</a:t>
            </a:r>
            <a:r>
              <a:rPr lang="en-US" dirty="0" smtClean="0"/>
              <a:t> de </a:t>
            </a:r>
            <a:r>
              <a:rPr lang="en-US" dirty="0" err="1" smtClean="0"/>
              <a:t>gemeenschap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de </a:t>
            </a:r>
            <a:r>
              <a:rPr lang="en-US" dirty="0" err="1" smtClean="0"/>
              <a:t>economie</a:t>
            </a:r>
            <a:r>
              <a:rPr lang="en-US" dirty="0" smtClean="0"/>
              <a:t> </a:t>
            </a:r>
            <a:r>
              <a:rPr lang="en-US" dirty="0" err="1" smtClean="0"/>
              <a:t>wil</a:t>
            </a:r>
            <a:r>
              <a:rPr lang="en-US" dirty="0" smtClean="0"/>
              <a:t> </a:t>
            </a:r>
            <a:r>
              <a:rPr lang="en-US" dirty="0" err="1" smtClean="0"/>
              <a:t>voorkomen</a:t>
            </a:r>
            <a:r>
              <a:rPr lang="en-US" dirty="0" smtClean="0"/>
              <a:t>→ </a:t>
            </a:r>
            <a:r>
              <a:rPr lang="en-US" b="1" dirty="0" err="1" smtClean="0">
                <a:solidFill>
                  <a:srgbClr val="FF0000"/>
                </a:solidFill>
              </a:rPr>
              <a:t>welke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samenwerking</a:t>
            </a:r>
            <a:r>
              <a:rPr lang="en-US" b="1" dirty="0" smtClean="0">
                <a:solidFill>
                  <a:srgbClr val="FF0000"/>
                </a:solidFill>
              </a:rPr>
              <a:t> van </a:t>
            </a:r>
            <a:r>
              <a:rPr lang="en-US" b="1" dirty="0" err="1" smtClean="0">
                <a:solidFill>
                  <a:srgbClr val="FF0000"/>
                </a:solidFill>
              </a:rPr>
              <a:t>enige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vakbond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dan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ook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moet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plaatsvinden</a:t>
            </a:r>
            <a:r>
              <a:rPr lang="en-US" b="1" dirty="0" smtClean="0">
                <a:solidFill>
                  <a:srgbClr val="FF0000"/>
                </a:solidFill>
              </a:rPr>
              <a:t> op basis van de </a:t>
            </a:r>
            <a:r>
              <a:rPr lang="en-US" b="1" dirty="0" err="1" smtClean="0">
                <a:solidFill>
                  <a:srgbClr val="FF0000"/>
                </a:solidFill>
              </a:rPr>
              <a:t>harde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eis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voor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deugdelijk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overheidsbestuur</a:t>
            </a:r>
            <a:r>
              <a:rPr lang="en-US" b="1" dirty="0" smtClean="0">
                <a:solidFill>
                  <a:srgbClr val="FF0000"/>
                </a:solidFill>
              </a:rPr>
              <a:t> om </a:t>
            </a:r>
            <a:r>
              <a:rPr lang="en-US" b="1" dirty="0" err="1" smtClean="0">
                <a:solidFill>
                  <a:srgbClr val="FF0000"/>
                </a:solidFill>
              </a:rPr>
              <a:t>herhaling</a:t>
            </a:r>
            <a:r>
              <a:rPr lang="en-US" b="1" dirty="0" smtClean="0">
                <a:solidFill>
                  <a:srgbClr val="FF0000"/>
                </a:solidFill>
              </a:rPr>
              <a:t> in de </a:t>
            </a:r>
            <a:r>
              <a:rPr lang="en-US" b="1" dirty="0" err="1" smtClean="0">
                <a:solidFill>
                  <a:srgbClr val="FF0000"/>
                </a:solidFill>
              </a:rPr>
              <a:t>toekomst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voorkomen</a:t>
            </a:r>
            <a:r>
              <a:rPr lang="en-US" b="1" dirty="0" smtClean="0">
                <a:solidFill>
                  <a:srgbClr val="FF0000"/>
                </a:solidFill>
              </a:rPr>
              <a:t>!</a:t>
            </a:r>
            <a:endParaRPr lang="nl-NL" b="1" dirty="0">
              <a:solidFill>
                <a:srgbClr val="FF0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9252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032"/>
    </mc:Choice>
    <mc:Fallback xmlns="">
      <p:transition spd="slow" advTm="294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GEVOLGEN VOOR OVERHEIDSDIENSTEN</a:t>
            </a:r>
            <a:endParaRPr lang="nl-NL" b="1" dirty="0">
              <a:solidFill>
                <a:srgbClr val="0070C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err="1" smtClean="0"/>
              <a:t>Een</a:t>
            </a:r>
            <a:r>
              <a:rPr lang="en-US" b="1" dirty="0" smtClean="0"/>
              <a:t> </a:t>
            </a:r>
            <a:r>
              <a:rPr lang="en-US" b="1" dirty="0" err="1" smtClean="0"/>
              <a:t>beeld</a:t>
            </a:r>
            <a:r>
              <a:rPr lang="en-US" b="1" dirty="0" smtClean="0"/>
              <a:t> van de </a:t>
            </a:r>
            <a:r>
              <a:rPr lang="en-US" b="1" dirty="0" err="1" smtClean="0"/>
              <a:t>negatieve</a:t>
            </a:r>
            <a:r>
              <a:rPr lang="en-US" b="1" dirty="0" smtClean="0"/>
              <a:t> </a:t>
            </a:r>
            <a:r>
              <a:rPr lang="en-US" b="1" dirty="0" err="1" smtClean="0"/>
              <a:t>effecten</a:t>
            </a:r>
            <a:r>
              <a:rPr lang="en-US" b="1" dirty="0" smtClean="0"/>
              <a:t> </a:t>
            </a:r>
            <a:r>
              <a:rPr lang="en-US" b="1" dirty="0" err="1" smtClean="0"/>
              <a:t>voor</a:t>
            </a:r>
            <a:r>
              <a:rPr lang="en-US" b="1" dirty="0" smtClean="0"/>
              <a:t> de </a:t>
            </a:r>
            <a:r>
              <a:rPr lang="en-US" b="1" dirty="0" err="1" smtClean="0"/>
              <a:t>kwaliteit</a:t>
            </a:r>
            <a:r>
              <a:rPr lang="en-US" b="1" dirty="0" smtClean="0"/>
              <a:t> van </a:t>
            </a:r>
            <a:r>
              <a:rPr lang="en-US" b="1" dirty="0" err="1" smtClean="0"/>
              <a:t>overheidsdiensten</a:t>
            </a:r>
            <a:r>
              <a:rPr lang="en-US" b="1" dirty="0" smtClean="0"/>
              <a:t>:</a:t>
            </a:r>
          </a:p>
          <a:p>
            <a:r>
              <a:rPr lang="en-US" dirty="0" err="1" smtClean="0"/>
              <a:t>Veiligheid</a:t>
            </a:r>
            <a:r>
              <a:rPr lang="en-US" dirty="0" smtClean="0"/>
              <a:t> (</a:t>
            </a:r>
            <a:r>
              <a:rPr lang="en-US" dirty="0" err="1" smtClean="0"/>
              <a:t>criminaliteit</a:t>
            </a:r>
            <a:r>
              <a:rPr lang="en-US" dirty="0" smtClean="0"/>
              <a:t> – KIA – </a:t>
            </a:r>
            <a:r>
              <a:rPr lang="en-US" dirty="0" err="1" smtClean="0"/>
              <a:t>verslaafdenzorg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 err="1" smtClean="0"/>
              <a:t>Onderwijs</a:t>
            </a:r>
            <a:r>
              <a:rPr lang="en-US" dirty="0" smtClean="0"/>
              <a:t> (</a:t>
            </a:r>
            <a:r>
              <a:rPr lang="en-US" dirty="0" err="1" smtClean="0"/>
              <a:t>bijv</a:t>
            </a:r>
            <a:r>
              <a:rPr lang="en-US" dirty="0" smtClean="0"/>
              <a:t>. </a:t>
            </a:r>
            <a:r>
              <a:rPr lang="en-US" dirty="0" err="1" smtClean="0"/>
              <a:t>naschoolse</a:t>
            </a:r>
            <a:r>
              <a:rPr lang="en-US" dirty="0" smtClean="0"/>
              <a:t> </a:t>
            </a:r>
            <a:r>
              <a:rPr lang="en-US" dirty="0" err="1" smtClean="0"/>
              <a:t>opvang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 err="1" smtClean="0"/>
              <a:t>Sociale</a:t>
            </a:r>
            <a:r>
              <a:rPr lang="en-US" dirty="0" smtClean="0"/>
              <a:t> </a:t>
            </a:r>
            <a:r>
              <a:rPr lang="en-US" dirty="0" err="1" smtClean="0"/>
              <a:t>dienstverlening</a:t>
            </a:r>
            <a:r>
              <a:rPr lang="en-US" dirty="0" smtClean="0"/>
              <a:t> (</a:t>
            </a:r>
            <a:r>
              <a:rPr lang="en-US" dirty="0" err="1" smtClean="0"/>
              <a:t>Voogdijraad</a:t>
            </a:r>
            <a:r>
              <a:rPr lang="en-US" dirty="0" smtClean="0"/>
              <a:t>, </a:t>
            </a:r>
            <a:r>
              <a:rPr lang="en-US" dirty="0" err="1" smtClean="0"/>
              <a:t>enz</a:t>
            </a:r>
            <a:r>
              <a:rPr lang="en-US" dirty="0" smtClean="0"/>
              <a:t>.)</a:t>
            </a:r>
            <a:endParaRPr lang="en-US" dirty="0"/>
          </a:p>
          <a:p>
            <a:r>
              <a:rPr lang="en-US" dirty="0" err="1" smtClean="0"/>
              <a:t>Subsidie</a:t>
            </a:r>
            <a:r>
              <a:rPr lang="en-US" dirty="0" smtClean="0"/>
              <a:t> </a:t>
            </a:r>
            <a:r>
              <a:rPr lang="en-US" dirty="0" err="1" smtClean="0"/>
              <a:t>voor</a:t>
            </a:r>
            <a:r>
              <a:rPr lang="en-US" dirty="0" smtClean="0"/>
              <a:t> </a:t>
            </a:r>
            <a:r>
              <a:rPr lang="en-US" dirty="0" err="1" smtClean="0"/>
              <a:t>stichtingen</a:t>
            </a:r>
            <a:r>
              <a:rPr lang="en-US" dirty="0" smtClean="0"/>
              <a:t> (Casa Cuna) (‘</a:t>
            </a:r>
            <a:r>
              <a:rPr lang="en-US" dirty="0" err="1" smtClean="0"/>
              <a:t>Financiële</a:t>
            </a:r>
            <a:r>
              <a:rPr lang="en-US" dirty="0" smtClean="0"/>
              <a:t> </a:t>
            </a:r>
            <a:r>
              <a:rPr lang="en-US" dirty="0" err="1" smtClean="0"/>
              <a:t>redzaamheid</a:t>
            </a:r>
            <a:r>
              <a:rPr lang="en-US" dirty="0" smtClean="0"/>
              <a:t>’)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b="1" dirty="0" smtClean="0">
                <a:solidFill>
                  <a:srgbClr val="FF0000"/>
                </a:solidFill>
              </a:rPr>
              <a:t>2014</a:t>
            </a:r>
            <a:r>
              <a:rPr lang="en-US" dirty="0" smtClean="0">
                <a:solidFill>
                  <a:srgbClr val="FF0000"/>
                </a:solidFill>
              </a:rPr>
              <a:t> – </a:t>
            </a:r>
            <a:r>
              <a:rPr lang="en-US" dirty="0" err="1" smtClean="0">
                <a:solidFill>
                  <a:srgbClr val="FF0000"/>
                </a:solidFill>
              </a:rPr>
              <a:t>Afl</a:t>
            </a:r>
            <a:r>
              <a:rPr lang="en-US" dirty="0" smtClean="0">
                <a:solidFill>
                  <a:srgbClr val="FF0000"/>
                </a:solidFill>
              </a:rPr>
              <a:t>. 122 </a:t>
            </a:r>
            <a:r>
              <a:rPr lang="en-US" dirty="0" err="1" smtClean="0">
                <a:solidFill>
                  <a:srgbClr val="FF0000"/>
                </a:solidFill>
              </a:rPr>
              <a:t>miljoen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2015</a:t>
            </a:r>
            <a:r>
              <a:rPr lang="en-US" dirty="0" smtClean="0">
                <a:solidFill>
                  <a:srgbClr val="FF0000"/>
                </a:solidFill>
              </a:rPr>
              <a:t> – </a:t>
            </a:r>
            <a:r>
              <a:rPr lang="en-US" dirty="0" err="1" smtClean="0">
                <a:solidFill>
                  <a:srgbClr val="FF0000"/>
                </a:solidFill>
              </a:rPr>
              <a:t>Afl</a:t>
            </a:r>
            <a:r>
              <a:rPr lang="en-US" dirty="0" smtClean="0">
                <a:solidFill>
                  <a:srgbClr val="FF0000"/>
                </a:solidFill>
              </a:rPr>
              <a:t>. 83 </a:t>
            </a:r>
            <a:r>
              <a:rPr lang="en-US" dirty="0" err="1" smtClean="0">
                <a:solidFill>
                  <a:srgbClr val="FF0000"/>
                </a:solidFill>
              </a:rPr>
              <a:t>miljoen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2016 </a:t>
            </a:r>
            <a:r>
              <a:rPr lang="en-US" dirty="0" smtClean="0">
                <a:solidFill>
                  <a:srgbClr val="FF0000"/>
                </a:solidFill>
              </a:rPr>
              <a:t>→ </a:t>
            </a:r>
            <a:r>
              <a:rPr lang="en-US" dirty="0" err="1" smtClean="0">
                <a:solidFill>
                  <a:srgbClr val="FF0000"/>
                </a:solidFill>
              </a:rPr>
              <a:t>Afl</a:t>
            </a:r>
            <a:r>
              <a:rPr lang="en-US" dirty="0" smtClean="0">
                <a:solidFill>
                  <a:srgbClr val="FF0000"/>
                </a:solidFill>
              </a:rPr>
              <a:t>. 53 </a:t>
            </a:r>
            <a:r>
              <a:rPr lang="en-US" dirty="0" err="1" smtClean="0">
                <a:solidFill>
                  <a:srgbClr val="FF0000"/>
                </a:solidFill>
              </a:rPr>
              <a:t>miljoen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err="1" smtClean="0"/>
              <a:t>Functioneren</a:t>
            </a:r>
            <a:r>
              <a:rPr lang="en-US" dirty="0" smtClean="0"/>
              <a:t> van </a:t>
            </a:r>
            <a:r>
              <a:rPr lang="en-US" dirty="0" err="1" smtClean="0"/>
              <a:t>departementen</a:t>
            </a:r>
            <a:r>
              <a:rPr lang="en-US" dirty="0" smtClean="0"/>
              <a:t> (‘</a:t>
            </a:r>
            <a:r>
              <a:rPr lang="en-US" dirty="0" err="1" smtClean="0"/>
              <a:t>personeel</a:t>
            </a:r>
            <a:r>
              <a:rPr lang="en-US" dirty="0" smtClean="0"/>
              <a:t> </a:t>
            </a:r>
            <a:r>
              <a:rPr lang="en-US" dirty="0" err="1" smtClean="0"/>
              <a:t>zonder</a:t>
            </a:r>
            <a:r>
              <a:rPr lang="en-US" dirty="0" smtClean="0"/>
              <a:t> </a:t>
            </a:r>
            <a:r>
              <a:rPr lang="en-US" dirty="0" err="1" smtClean="0"/>
              <a:t>instrumenten</a:t>
            </a:r>
            <a:r>
              <a:rPr lang="en-US" dirty="0" smtClean="0"/>
              <a:t>’)</a:t>
            </a:r>
          </a:p>
          <a:p>
            <a:r>
              <a:rPr lang="en-US" dirty="0" err="1" smtClean="0"/>
              <a:t>Investeringen</a:t>
            </a:r>
            <a:r>
              <a:rPr lang="en-US" dirty="0" smtClean="0"/>
              <a:t> in het </a:t>
            </a:r>
            <a:r>
              <a:rPr lang="en-US" dirty="0" err="1" smtClean="0"/>
              <a:t>algemeen</a:t>
            </a:r>
            <a:r>
              <a:rPr lang="en-US" dirty="0" smtClean="0"/>
              <a:t> (</a:t>
            </a:r>
            <a:r>
              <a:rPr lang="en-US" dirty="0" err="1" smtClean="0"/>
              <a:t>nauwelijks</a:t>
            </a:r>
            <a:r>
              <a:rPr lang="en-US" dirty="0" smtClean="0"/>
              <a:t> 1%)</a:t>
            </a:r>
            <a:endParaRPr lang="nl-NL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069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476"/>
    </mc:Choice>
    <mc:Fallback xmlns="">
      <p:transition spd="slow" advTm="200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GEVOLGEN VOOR BURGERS/WERKNEMERS</a:t>
            </a:r>
            <a:endParaRPr lang="nl-NL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Afbeeldingsresultaat voor patronage political cartoon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145" y="1967347"/>
            <a:ext cx="6452580" cy="4536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71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8143">
        <p14:reveal/>
      </p:transition>
    </mc:Choice>
    <mc:Fallback xmlns="">
      <p:transition spd="slow" advTm="181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GEVOLGEN VOOR BURGERS/WERKNEMERS</a:t>
            </a:r>
            <a:endParaRPr lang="nl-NL" b="1" dirty="0">
              <a:solidFill>
                <a:srgbClr val="0070C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92370"/>
            <a:ext cx="10583174" cy="5201728"/>
          </a:xfrm>
        </p:spPr>
        <p:txBody>
          <a:bodyPr>
            <a:normAutofit fontScale="40000" lnSpcReduction="20000"/>
          </a:bodyPr>
          <a:lstStyle/>
          <a:p>
            <a:r>
              <a:rPr lang="en-US" sz="5900" b="1" dirty="0" err="1" smtClean="0"/>
              <a:t>Verlaging</a:t>
            </a:r>
            <a:r>
              <a:rPr lang="en-US" sz="5900" b="1" dirty="0" smtClean="0"/>
              <a:t> van de </a:t>
            </a:r>
            <a:r>
              <a:rPr lang="en-US" sz="5900" b="1" dirty="0" err="1" smtClean="0"/>
              <a:t>koopkracht</a:t>
            </a:r>
            <a:endParaRPr lang="en-US" sz="5900" b="1" dirty="0" smtClean="0"/>
          </a:p>
          <a:p>
            <a:pPr marL="0" indent="0">
              <a:buNone/>
            </a:pPr>
            <a:r>
              <a:rPr lang="en-US" sz="2900" dirty="0"/>
              <a:t> </a:t>
            </a:r>
            <a:r>
              <a:rPr lang="en-US" sz="2900" dirty="0" smtClean="0"/>
              <a:t>          </a:t>
            </a:r>
            <a:r>
              <a:rPr lang="en-US" sz="4500" dirty="0" smtClean="0"/>
              <a:t>- </a:t>
            </a:r>
            <a:r>
              <a:rPr lang="en-US" sz="4900" dirty="0" err="1" smtClean="0"/>
              <a:t>Belastingverhoging</a:t>
            </a:r>
            <a:r>
              <a:rPr lang="en-US" sz="4900" dirty="0" smtClean="0"/>
              <a:t> (BBO-BAZV-….)</a:t>
            </a:r>
          </a:p>
          <a:p>
            <a:pPr marL="0" indent="0">
              <a:buNone/>
            </a:pPr>
            <a:r>
              <a:rPr lang="en-US" sz="4900" dirty="0" smtClean="0"/>
              <a:t>       - </a:t>
            </a:r>
            <a:r>
              <a:rPr lang="en-US" sz="4900" dirty="0" err="1" smtClean="0"/>
              <a:t>premieverhoging</a:t>
            </a:r>
            <a:r>
              <a:rPr lang="en-US" sz="4900" dirty="0" smtClean="0"/>
              <a:t> AOV (1%-punt in 2014 + </a:t>
            </a:r>
            <a:r>
              <a:rPr lang="en-US" sz="4900" dirty="0" err="1" smtClean="0"/>
              <a:t>verhoging</a:t>
            </a:r>
            <a:r>
              <a:rPr lang="en-US" sz="4900" dirty="0" smtClean="0"/>
              <a:t> van </a:t>
            </a:r>
            <a:r>
              <a:rPr lang="en-US" sz="4900" dirty="0" err="1" smtClean="0"/>
              <a:t>premieloongrens</a:t>
            </a:r>
            <a:r>
              <a:rPr lang="en-US" sz="4900" dirty="0" smtClean="0"/>
              <a:t>)</a:t>
            </a:r>
          </a:p>
          <a:p>
            <a:pPr marL="0" indent="0">
              <a:buNone/>
            </a:pPr>
            <a:r>
              <a:rPr lang="en-US" sz="4900" dirty="0" smtClean="0"/>
              <a:t>       - </a:t>
            </a:r>
            <a:r>
              <a:rPr lang="en-US" sz="4900" dirty="0" err="1" smtClean="0"/>
              <a:t>Introductie</a:t>
            </a:r>
            <a:r>
              <a:rPr lang="en-US" sz="4900" dirty="0" smtClean="0"/>
              <a:t> van </a:t>
            </a:r>
            <a:r>
              <a:rPr lang="en-US" sz="4900" dirty="0" err="1" smtClean="0"/>
              <a:t>tarieven</a:t>
            </a:r>
            <a:r>
              <a:rPr lang="en-US" sz="4900" dirty="0" smtClean="0"/>
              <a:t> </a:t>
            </a:r>
            <a:r>
              <a:rPr lang="en-US" sz="4900" dirty="0" err="1" smtClean="0"/>
              <a:t>voor</a:t>
            </a:r>
            <a:r>
              <a:rPr lang="en-US" sz="4900" dirty="0" smtClean="0"/>
              <a:t> </a:t>
            </a:r>
            <a:r>
              <a:rPr lang="en-US" sz="4900" dirty="0" err="1" smtClean="0"/>
              <a:t>diensten</a:t>
            </a:r>
            <a:r>
              <a:rPr lang="en-US" sz="4900" dirty="0" smtClean="0"/>
              <a:t> (Serlimar)</a:t>
            </a:r>
          </a:p>
          <a:p>
            <a:pPr marL="0" indent="0">
              <a:buNone/>
            </a:pPr>
            <a:r>
              <a:rPr lang="en-US" sz="4900" dirty="0" smtClean="0"/>
              <a:t>       - </a:t>
            </a:r>
            <a:r>
              <a:rPr lang="en-US" sz="4900" dirty="0" err="1" smtClean="0"/>
              <a:t>Introductie</a:t>
            </a:r>
            <a:r>
              <a:rPr lang="en-US" sz="4900" dirty="0" smtClean="0"/>
              <a:t> van </a:t>
            </a:r>
            <a:r>
              <a:rPr lang="en-US" sz="4900" dirty="0" err="1" smtClean="0"/>
              <a:t>verplicht</a:t>
            </a:r>
            <a:r>
              <a:rPr lang="en-US" sz="4900" dirty="0" smtClean="0"/>
              <a:t> </a:t>
            </a:r>
            <a:r>
              <a:rPr lang="en-US" sz="4900" dirty="0" err="1" smtClean="0"/>
              <a:t>pensioen</a:t>
            </a:r>
            <a:r>
              <a:rPr lang="en-US" sz="4900" dirty="0" smtClean="0"/>
              <a:t> → </a:t>
            </a:r>
            <a:r>
              <a:rPr lang="en-US" sz="4900" dirty="0" err="1" smtClean="0"/>
              <a:t>positief</a:t>
            </a:r>
            <a:r>
              <a:rPr lang="en-US" sz="4900" dirty="0" smtClean="0"/>
              <a:t>, maar… (6%)</a:t>
            </a:r>
          </a:p>
          <a:p>
            <a:pPr marL="0" indent="0">
              <a:buNone/>
            </a:pPr>
            <a:r>
              <a:rPr lang="en-US" sz="4500" dirty="0" smtClean="0"/>
              <a:t>       - </a:t>
            </a:r>
            <a:r>
              <a:rPr lang="en-US" sz="4900" dirty="0" smtClean="0"/>
              <a:t>CAFT 29-12-2014: “</a:t>
            </a:r>
            <a:r>
              <a:rPr lang="nl-NL" sz="4900" dirty="0" smtClean="0"/>
              <a:t>Duidelijke </a:t>
            </a:r>
            <a:r>
              <a:rPr lang="nl-NL" sz="4900" dirty="0"/>
              <a:t>voorbeelden </a:t>
            </a:r>
            <a:r>
              <a:rPr lang="nl-NL" sz="4900" dirty="0" smtClean="0"/>
              <a:t>hiervan (van maatregelen) zijn </a:t>
            </a:r>
            <a:r>
              <a:rPr lang="nl-NL" sz="4900" dirty="0"/>
              <a:t>de belasting op </a:t>
            </a:r>
            <a:r>
              <a:rPr lang="nl-NL" sz="4900" dirty="0" smtClean="0"/>
              <a:t>	financiële transacties en </a:t>
            </a:r>
            <a:r>
              <a:rPr lang="nl-NL" sz="4900" dirty="0"/>
              <a:t>de </a:t>
            </a:r>
            <a:r>
              <a:rPr lang="nl-NL" sz="4900" dirty="0" smtClean="0"/>
              <a:t>omvangrijke </a:t>
            </a:r>
            <a:r>
              <a:rPr lang="nl-NL" sz="4900" dirty="0"/>
              <a:t>belastingherziening die in voorbereiding is </a:t>
            </a:r>
            <a:r>
              <a:rPr lang="nl-NL" sz="4900" dirty="0" smtClean="0"/>
              <a:t>en </a:t>
            </a:r>
            <a:r>
              <a:rPr lang="nl-NL" sz="4900" dirty="0"/>
              <a:t>een </a:t>
            </a:r>
            <a:r>
              <a:rPr lang="nl-NL" sz="4900" dirty="0" smtClean="0"/>
              <a:t>	</a:t>
            </a:r>
            <a:r>
              <a:rPr lang="nl-NL" sz="4900" b="1" dirty="0" smtClean="0"/>
              <a:t>toename </a:t>
            </a:r>
            <a:r>
              <a:rPr lang="nl-NL" sz="4900" b="1" dirty="0"/>
              <a:t>van de </a:t>
            </a:r>
            <a:r>
              <a:rPr lang="nl-NL" sz="4900" b="1" dirty="0" smtClean="0"/>
              <a:t>lastendruk </a:t>
            </a:r>
            <a:r>
              <a:rPr lang="nl-NL" sz="4900" b="1" dirty="0"/>
              <a:t>van meer dan </a:t>
            </a:r>
            <a:r>
              <a:rPr lang="nl-NL" sz="4900" b="1" dirty="0" smtClean="0"/>
              <a:t>10</a:t>
            </a:r>
            <a:r>
              <a:rPr lang="nl-NL" sz="4900" b="1" dirty="0"/>
              <a:t>% </a:t>
            </a:r>
            <a:r>
              <a:rPr lang="nl-NL" sz="4900" dirty="0"/>
              <a:t>tot </a:t>
            </a:r>
            <a:r>
              <a:rPr lang="nl-NL" sz="4900" dirty="0" smtClean="0"/>
              <a:t>gevolg </a:t>
            </a:r>
            <a:r>
              <a:rPr lang="nl-NL" sz="4900" dirty="0"/>
              <a:t>lijkt </a:t>
            </a:r>
            <a:r>
              <a:rPr lang="nl-NL" sz="4900" dirty="0" smtClean="0"/>
              <a:t>te hebben”. </a:t>
            </a:r>
          </a:p>
          <a:p>
            <a:pPr marL="0" indent="0">
              <a:buNone/>
            </a:pPr>
            <a:endParaRPr lang="en-US" sz="2900" dirty="0" smtClean="0"/>
          </a:p>
          <a:p>
            <a:r>
              <a:rPr lang="en-US" sz="5900" b="1" dirty="0" err="1" smtClean="0"/>
              <a:t>Gevaar</a:t>
            </a:r>
            <a:r>
              <a:rPr lang="en-US" sz="5900" b="1" dirty="0" smtClean="0"/>
              <a:t> </a:t>
            </a:r>
            <a:r>
              <a:rPr lang="en-US" sz="5900" b="1" dirty="0" err="1" smtClean="0"/>
              <a:t>voor</a:t>
            </a:r>
            <a:r>
              <a:rPr lang="en-US" sz="5900" b="1" dirty="0" smtClean="0"/>
              <a:t> </a:t>
            </a:r>
            <a:r>
              <a:rPr lang="en-US" sz="5900" b="1" dirty="0" err="1" smtClean="0"/>
              <a:t>pensioenzekerheid</a:t>
            </a:r>
            <a:endParaRPr lang="en-US" sz="5900" b="1" dirty="0"/>
          </a:p>
          <a:p>
            <a:pPr marL="0" indent="0">
              <a:buNone/>
            </a:pPr>
            <a:r>
              <a:rPr lang="en-US" sz="5900" b="1" dirty="0" smtClean="0"/>
              <a:t>    </a:t>
            </a:r>
            <a:r>
              <a:rPr lang="en-US" sz="4500" dirty="0" smtClean="0"/>
              <a:t>- </a:t>
            </a:r>
            <a:r>
              <a:rPr lang="en-US" sz="4900" dirty="0" err="1" smtClean="0"/>
              <a:t>Financiële</a:t>
            </a:r>
            <a:r>
              <a:rPr lang="en-US" sz="4900" dirty="0" smtClean="0"/>
              <a:t> </a:t>
            </a:r>
            <a:r>
              <a:rPr lang="en-US" sz="4900" dirty="0" err="1" smtClean="0"/>
              <a:t>situatie</a:t>
            </a:r>
            <a:r>
              <a:rPr lang="en-US" sz="4900" dirty="0" smtClean="0"/>
              <a:t> van de </a:t>
            </a:r>
            <a:r>
              <a:rPr lang="en-US" sz="4900" dirty="0" err="1" smtClean="0"/>
              <a:t>overheid</a:t>
            </a:r>
            <a:r>
              <a:rPr lang="en-US" sz="4900" dirty="0" smtClean="0"/>
              <a:t> </a:t>
            </a:r>
            <a:r>
              <a:rPr lang="en-US" sz="4900" dirty="0" err="1" smtClean="0"/>
              <a:t>verzwakken</a:t>
            </a:r>
            <a:r>
              <a:rPr lang="en-US" sz="4900" dirty="0" smtClean="0"/>
              <a:t> </a:t>
            </a:r>
            <a:r>
              <a:rPr lang="en-US" sz="4900" dirty="0" err="1" smtClean="0"/>
              <a:t>haar</a:t>
            </a:r>
            <a:r>
              <a:rPr lang="en-US" sz="4900" dirty="0" smtClean="0"/>
              <a:t> </a:t>
            </a:r>
            <a:r>
              <a:rPr lang="en-US" sz="4900" dirty="0" err="1" smtClean="0"/>
              <a:t>mogelijkheden</a:t>
            </a:r>
            <a:r>
              <a:rPr lang="en-US" sz="4900" dirty="0" smtClean="0"/>
              <a:t> om de </a:t>
            </a:r>
            <a:r>
              <a:rPr lang="en-US" sz="4900" dirty="0" err="1" smtClean="0"/>
              <a:t>pensioenfondsen</a:t>
            </a:r>
            <a:r>
              <a:rPr lang="en-US" sz="4900" dirty="0" smtClean="0"/>
              <a:t> 	</a:t>
            </a:r>
            <a:r>
              <a:rPr lang="en-US" sz="4900" dirty="0" err="1" smtClean="0"/>
              <a:t>terug</a:t>
            </a:r>
            <a:r>
              <a:rPr lang="en-US" sz="4900" dirty="0" smtClean="0"/>
              <a:t> </a:t>
            </a:r>
            <a:r>
              <a:rPr lang="en-US" sz="4900" dirty="0" err="1" smtClean="0"/>
              <a:t>te</a:t>
            </a:r>
            <a:r>
              <a:rPr lang="en-US" sz="4900" dirty="0" smtClean="0"/>
              <a:t> </a:t>
            </a:r>
            <a:r>
              <a:rPr lang="en-US" sz="4900" dirty="0" err="1" smtClean="0"/>
              <a:t>betalen</a:t>
            </a:r>
            <a:endParaRPr lang="en-US" sz="4900" dirty="0" smtClean="0"/>
          </a:p>
          <a:p>
            <a:pPr marL="457200" lvl="1" indent="0">
              <a:buNone/>
            </a:pPr>
            <a:endParaRPr lang="en-US" sz="3600" dirty="0" smtClean="0"/>
          </a:p>
          <a:p>
            <a:pPr marL="457200" lvl="1" indent="0">
              <a:buNone/>
            </a:pPr>
            <a:endParaRPr lang="en-US" sz="2900" dirty="0" smtClean="0"/>
          </a:p>
          <a:p>
            <a:r>
              <a:rPr lang="en-US" sz="5900" b="1" dirty="0" err="1" smtClean="0"/>
              <a:t>Andere</a:t>
            </a:r>
            <a:r>
              <a:rPr lang="en-US" sz="5900" b="1" dirty="0" smtClean="0"/>
              <a:t> </a:t>
            </a:r>
            <a:r>
              <a:rPr lang="en-US" sz="5900" b="1" dirty="0" err="1" smtClean="0"/>
              <a:t>ricico’s</a:t>
            </a:r>
            <a:endParaRPr lang="en-US" sz="5900" b="1" dirty="0"/>
          </a:p>
          <a:p>
            <a:pPr marL="0" lvl="1" indent="0">
              <a:spcBef>
                <a:spcPts val="1000"/>
              </a:spcBef>
              <a:buNone/>
            </a:pPr>
            <a:r>
              <a:rPr lang="en-US" sz="4500" b="1" dirty="0" smtClean="0"/>
              <a:t>     -</a:t>
            </a:r>
            <a:r>
              <a:rPr lang="en-US" sz="4500" b="1" dirty="0" smtClean="0">
                <a:solidFill>
                  <a:srgbClr val="FF0000"/>
                </a:solidFill>
              </a:rPr>
              <a:t> </a:t>
            </a:r>
            <a:r>
              <a:rPr lang="en-US" sz="5500" dirty="0" err="1"/>
              <a:t>O</a:t>
            </a:r>
            <a:r>
              <a:rPr lang="en-US" sz="5500" dirty="0" err="1" smtClean="0"/>
              <a:t>nvoldoende</a:t>
            </a:r>
            <a:r>
              <a:rPr lang="en-US" sz="5500" dirty="0" smtClean="0"/>
              <a:t> reserves/</a:t>
            </a:r>
            <a:r>
              <a:rPr lang="en-US" sz="5500" dirty="0" err="1" smtClean="0"/>
              <a:t>voorbereiding</a:t>
            </a:r>
            <a:r>
              <a:rPr lang="en-US" sz="5500" dirty="0" smtClean="0"/>
              <a:t> om de </a:t>
            </a:r>
            <a:r>
              <a:rPr lang="en-US" sz="5500" dirty="0" err="1" smtClean="0"/>
              <a:t>toename</a:t>
            </a:r>
            <a:r>
              <a:rPr lang="en-US" sz="5500" dirty="0" smtClean="0"/>
              <a:t> van </a:t>
            </a:r>
            <a:r>
              <a:rPr lang="en-US" sz="5500" dirty="0" err="1" smtClean="0"/>
              <a:t>kosten</a:t>
            </a:r>
            <a:r>
              <a:rPr lang="en-US" sz="5500" dirty="0" smtClean="0"/>
              <a:t> (AZV</a:t>
            </a:r>
            <a:r>
              <a:rPr lang="en-US" sz="5500" dirty="0"/>
              <a:t>) </a:t>
            </a:r>
            <a:r>
              <a:rPr lang="en-US" sz="5500" dirty="0" err="1" smtClean="0"/>
              <a:t>wegens</a:t>
            </a:r>
            <a:r>
              <a:rPr lang="en-US" sz="5500" dirty="0" smtClean="0"/>
              <a:t> 	</a:t>
            </a:r>
            <a:r>
              <a:rPr lang="en-US" sz="5500" dirty="0" err="1" smtClean="0"/>
              <a:t>vergrijzing</a:t>
            </a:r>
            <a:r>
              <a:rPr lang="en-US" sz="5500" dirty="0" smtClean="0"/>
              <a:t> op </a:t>
            </a:r>
            <a:r>
              <a:rPr lang="en-US" sz="5500" dirty="0" err="1" smtClean="0"/>
              <a:t>te</a:t>
            </a:r>
            <a:r>
              <a:rPr lang="en-US" sz="5500" dirty="0" smtClean="0"/>
              <a:t> </a:t>
            </a:r>
            <a:r>
              <a:rPr lang="en-US" sz="5500" dirty="0" err="1" smtClean="0"/>
              <a:t>vangen</a:t>
            </a:r>
            <a:endParaRPr lang="en-US" sz="5500" dirty="0"/>
          </a:p>
          <a:p>
            <a:pPr marL="0" indent="0">
              <a:buNone/>
            </a:pPr>
            <a:endParaRPr lang="en-US" sz="5500" b="1" dirty="0" smtClean="0">
              <a:solidFill>
                <a:srgbClr val="FF0000"/>
              </a:solidFill>
            </a:endParaRP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nl-NL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442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771"/>
    </mc:Choice>
    <mc:Fallback xmlns="">
      <p:transition spd="slow" advTm="210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26.4|25.2|75.5|14.3|75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0|26|27.8|11|44.1|25.9|39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12.7|21.8|6.4|15.4|7.5|60.7|9.5|20.8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356</Words>
  <Application>Microsoft Office PowerPoint</Application>
  <PresentationFormat>Panorámica</PresentationFormat>
  <Paragraphs>35</Paragraphs>
  <Slides>4</Slides>
  <Notes>0</Notes>
  <HiddenSlides>0</HiddenSlides>
  <MMClips>4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Tema de Office</vt:lpstr>
      <vt:lpstr>(TOEKOMSTIGE) DRUK OP DE BEGROTING</vt:lpstr>
      <vt:lpstr>GEVOLGEN VOOR OVERHEIDSDIENSTEN</vt:lpstr>
      <vt:lpstr>GEVOLGEN VOOR BURGERS/WERKNEMERS</vt:lpstr>
      <vt:lpstr>GEVOLGEN VOOR BURGERS/WERKNEMERS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(TOEKOMSTIGE) DRUK OP DE BEGROTING</dc:title>
  <dc:creator>Karen Hessels</dc:creator>
  <cp:lastModifiedBy>Karen Hessels</cp:lastModifiedBy>
  <cp:revision>3</cp:revision>
  <dcterms:created xsi:type="dcterms:W3CDTF">2016-09-08T12:45:19Z</dcterms:created>
  <dcterms:modified xsi:type="dcterms:W3CDTF">2016-09-09T15:14:20Z</dcterms:modified>
</cp:coreProperties>
</file>