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4"/>
  </p:handoutMasterIdLst>
  <p:sldIdLst>
    <p:sldId id="256" r:id="rId2"/>
    <p:sldId id="281" r:id="rId3"/>
    <p:sldId id="260" r:id="rId4"/>
    <p:sldId id="257" r:id="rId5"/>
    <p:sldId id="282" r:id="rId6"/>
    <p:sldId id="273" r:id="rId7"/>
    <p:sldId id="283" r:id="rId8"/>
    <p:sldId id="274" r:id="rId9"/>
    <p:sldId id="284" r:id="rId10"/>
    <p:sldId id="275" r:id="rId11"/>
    <p:sldId id="285" r:id="rId12"/>
    <p:sldId id="258" r:id="rId13"/>
    <p:sldId id="269" r:id="rId14"/>
    <p:sldId id="289" r:id="rId15"/>
    <p:sldId id="259" r:id="rId16"/>
    <p:sldId id="261" r:id="rId17"/>
    <p:sldId id="290" r:id="rId18"/>
    <p:sldId id="264" r:id="rId19"/>
    <p:sldId id="263" r:id="rId20"/>
    <p:sldId id="277" r:id="rId21"/>
    <p:sldId id="288" r:id="rId22"/>
    <p:sldId id="271" r:id="rId23"/>
    <p:sldId id="262" r:id="rId24"/>
    <p:sldId id="265" r:id="rId25"/>
    <p:sldId id="286" r:id="rId26"/>
    <p:sldId id="272" r:id="rId27"/>
    <p:sldId id="270" r:id="rId28"/>
    <p:sldId id="266" r:id="rId29"/>
    <p:sldId id="287" r:id="rId30"/>
    <p:sldId id="267" r:id="rId31"/>
    <p:sldId id="278" r:id="rId32"/>
    <p:sldId id="276" r:id="rId33"/>
  </p:sldIdLst>
  <p:sldSz cx="12192000" cy="6858000"/>
  <p:notesSz cx="6864350" cy="9996488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13" autoAdjust="0"/>
    <p:restoredTop sz="94660"/>
  </p:normalViewPr>
  <p:slideViewPr>
    <p:cSldViewPr snapToGrid="0">
      <p:cViewPr varScale="1">
        <p:scale>
          <a:sx n="74" d="100"/>
          <a:sy n="74" d="100"/>
        </p:scale>
        <p:origin x="5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4975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7788" y="0"/>
            <a:ext cx="2974975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D53236-EBD7-495C-B8CD-C2926F50556F}" type="datetimeFigureOut">
              <a:rPr lang="nl-NL" smtClean="0"/>
              <a:t>9-9-2016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94838"/>
            <a:ext cx="2974975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7788" y="9494838"/>
            <a:ext cx="2974975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B41D42-0BA1-466D-899B-B04A841884C3}" type="slidenum">
              <a:rPr lang="nl-NL" smtClean="0"/>
              <a:t>‹Nº›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14480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D7223-0A40-490E-A7B8-545DD5D92513}" type="datetimeFigureOut">
              <a:rPr lang="nl-NL" smtClean="0"/>
              <a:t>9-9-2016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0A0CD-9A7D-4664-9CE2-F9BD4CE88304}" type="slidenum">
              <a:rPr lang="nl-NL" smtClean="0"/>
              <a:t>‹Nº›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8669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D7223-0A40-490E-A7B8-545DD5D92513}" type="datetimeFigureOut">
              <a:rPr lang="nl-NL" smtClean="0"/>
              <a:t>9-9-2016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0A0CD-9A7D-4664-9CE2-F9BD4CE88304}" type="slidenum">
              <a:rPr lang="nl-NL" smtClean="0"/>
              <a:t>‹Nº›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8392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D7223-0A40-490E-A7B8-545DD5D92513}" type="datetimeFigureOut">
              <a:rPr lang="nl-NL" smtClean="0"/>
              <a:t>9-9-2016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0A0CD-9A7D-4664-9CE2-F9BD4CE88304}" type="slidenum">
              <a:rPr lang="nl-NL" smtClean="0"/>
              <a:t>‹Nº›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3425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D7223-0A40-490E-A7B8-545DD5D92513}" type="datetimeFigureOut">
              <a:rPr lang="nl-NL" smtClean="0"/>
              <a:t>9-9-2016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0A0CD-9A7D-4664-9CE2-F9BD4CE88304}" type="slidenum">
              <a:rPr lang="nl-NL" smtClean="0"/>
              <a:t>‹Nº›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9922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D7223-0A40-490E-A7B8-545DD5D92513}" type="datetimeFigureOut">
              <a:rPr lang="nl-NL" smtClean="0"/>
              <a:t>9-9-2016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0A0CD-9A7D-4664-9CE2-F9BD4CE88304}" type="slidenum">
              <a:rPr lang="nl-NL" smtClean="0"/>
              <a:t>‹Nº›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52838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D7223-0A40-490E-A7B8-545DD5D92513}" type="datetimeFigureOut">
              <a:rPr lang="nl-NL" smtClean="0"/>
              <a:t>9-9-2016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0A0CD-9A7D-4664-9CE2-F9BD4CE88304}" type="slidenum">
              <a:rPr lang="nl-NL" smtClean="0"/>
              <a:t>‹Nº›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9831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D7223-0A40-490E-A7B8-545DD5D92513}" type="datetimeFigureOut">
              <a:rPr lang="nl-NL" smtClean="0"/>
              <a:t>9-9-2016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0A0CD-9A7D-4664-9CE2-F9BD4CE88304}" type="slidenum">
              <a:rPr lang="nl-NL" smtClean="0"/>
              <a:t>‹Nº›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2882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D7223-0A40-490E-A7B8-545DD5D92513}" type="datetimeFigureOut">
              <a:rPr lang="nl-NL" smtClean="0"/>
              <a:t>9-9-2016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0A0CD-9A7D-4664-9CE2-F9BD4CE88304}" type="slidenum">
              <a:rPr lang="nl-NL" smtClean="0"/>
              <a:t>‹Nº›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2905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D7223-0A40-490E-A7B8-545DD5D92513}" type="datetimeFigureOut">
              <a:rPr lang="nl-NL" smtClean="0"/>
              <a:t>9-9-2016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0A0CD-9A7D-4664-9CE2-F9BD4CE88304}" type="slidenum">
              <a:rPr lang="nl-NL" smtClean="0"/>
              <a:t>‹Nº›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27835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D7223-0A40-490E-A7B8-545DD5D92513}" type="datetimeFigureOut">
              <a:rPr lang="nl-NL" smtClean="0"/>
              <a:t>9-9-2016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0A0CD-9A7D-4664-9CE2-F9BD4CE88304}" type="slidenum">
              <a:rPr lang="nl-NL" smtClean="0"/>
              <a:t>‹Nº›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4451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D7223-0A40-490E-A7B8-545DD5D92513}" type="datetimeFigureOut">
              <a:rPr lang="nl-NL" smtClean="0"/>
              <a:t>9-9-2016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0A0CD-9A7D-4664-9CE2-F9BD4CE88304}" type="slidenum">
              <a:rPr lang="nl-NL" smtClean="0"/>
              <a:t>‹Nº›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7280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4D7223-0A40-490E-A7B8-545DD5D92513}" type="datetimeFigureOut">
              <a:rPr lang="nl-NL" smtClean="0"/>
              <a:t>9-9-2016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0A0CD-9A7D-4664-9CE2-F9BD4CE88304}" type="slidenum">
              <a:rPr lang="nl-NL" smtClean="0"/>
              <a:t>‹Nº›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1834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362309"/>
            <a:ext cx="9144000" cy="4770408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WWW.DEUGDELIJKBESTUURARUBA.ORG</a:t>
            </a:r>
            <a:endParaRPr lang="nl-NL" sz="2800" b="1" dirty="0">
              <a:solidFill>
                <a:srgbClr val="FF0000"/>
              </a:solidFill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5236234"/>
            <a:ext cx="9144000" cy="130258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</a:rPr>
              <a:t>NA CAMINDA PA GOBERNASHON DI CALIDAD</a:t>
            </a:r>
            <a:endParaRPr lang="nl-NL" sz="3600" dirty="0"/>
          </a:p>
        </p:txBody>
      </p:sp>
      <p:pic>
        <p:nvPicPr>
          <p:cNvPr id="5" name="Afbeelding 4" descr="C:\Users\Armand\Documents\SGB\Logo's\Logo papiamento-2 HD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680" y="-1"/>
            <a:ext cx="5019871" cy="47347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712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3- PROYECTO DUDOSO</a:t>
            </a:r>
            <a:endParaRPr lang="nl-NL" b="1" dirty="0">
              <a:solidFill>
                <a:srgbClr val="0070C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smtClean="0"/>
              <a:t>ARA </a:t>
            </a:r>
            <a:r>
              <a:rPr lang="en-US" dirty="0" smtClean="0"/>
              <a:t>→	- Den </a:t>
            </a:r>
            <a:r>
              <a:rPr lang="en-US" dirty="0" err="1" smtClean="0"/>
              <a:t>practicamente</a:t>
            </a:r>
            <a:r>
              <a:rPr lang="en-US" dirty="0" smtClean="0"/>
              <a:t> tur </a:t>
            </a:r>
            <a:r>
              <a:rPr lang="en-US" dirty="0" err="1" smtClean="0"/>
              <a:t>proyecto</a:t>
            </a:r>
            <a:r>
              <a:rPr lang="en-US" dirty="0" smtClean="0"/>
              <a:t> di </a:t>
            </a:r>
            <a:r>
              <a:rPr lang="en-US" dirty="0" err="1" smtClean="0"/>
              <a:t>gobierno</a:t>
            </a:r>
            <a:r>
              <a:rPr lang="en-US" dirty="0" smtClean="0"/>
              <a:t> a viola </a:t>
            </a:r>
            <a:r>
              <a:rPr lang="en-US" dirty="0" err="1" smtClean="0"/>
              <a:t>varios</a:t>
            </a:r>
            <a:r>
              <a:rPr lang="en-US" dirty="0" smtClean="0"/>
              <a:t> 		   	  </a:t>
            </a:r>
            <a:r>
              <a:rPr lang="en-US" dirty="0" err="1" smtClean="0"/>
              <a:t>stipulashon</a:t>
            </a:r>
            <a:r>
              <a:rPr lang="en-US" dirty="0" smtClean="0"/>
              <a:t> di ley, </a:t>
            </a:r>
            <a:r>
              <a:rPr lang="en-US" dirty="0" err="1" smtClean="0"/>
              <a:t>specialmente</a:t>
            </a:r>
            <a:r>
              <a:rPr lang="en-US" dirty="0" smtClean="0"/>
              <a:t> di Ley di </a:t>
            </a:r>
            <a:r>
              <a:rPr lang="en-US" dirty="0" err="1" smtClean="0"/>
              <a:t>Comptabilidad</a:t>
            </a:r>
            <a:r>
              <a:rPr lang="en-US" dirty="0" smtClean="0"/>
              <a:t> 		   	  Ta </a:t>
            </a:r>
            <a:r>
              <a:rPr lang="en-US" dirty="0" err="1" smtClean="0"/>
              <a:t>trata</a:t>
            </a:r>
            <a:r>
              <a:rPr lang="en-US" dirty="0" smtClean="0"/>
              <a:t> </a:t>
            </a:r>
            <a:r>
              <a:rPr lang="en-US" dirty="0" err="1" smtClean="0"/>
              <a:t>e.o</a:t>
            </a:r>
            <a:r>
              <a:rPr lang="en-US" dirty="0" smtClean="0"/>
              <a:t>. di </a:t>
            </a:r>
            <a:r>
              <a:rPr lang="en-US" dirty="0" err="1"/>
              <a:t>g</a:t>
            </a:r>
            <a:r>
              <a:rPr lang="en-US" dirty="0" err="1" smtClean="0"/>
              <a:t>arantia</a:t>
            </a:r>
            <a:r>
              <a:rPr lang="en-US" dirty="0" smtClean="0"/>
              <a:t> </a:t>
            </a:r>
            <a:r>
              <a:rPr lang="en-US" dirty="0"/>
              <a:t>y </a:t>
            </a:r>
            <a:r>
              <a:rPr lang="en-US" dirty="0" err="1"/>
              <a:t>renobashon</a:t>
            </a:r>
            <a:r>
              <a:rPr lang="en-US" dirty="0"/>
              <a:t> </a:t>
            </a:r>
            <a:r>
              <a:rPr lang="en-US" dirty="0" smtClean="0"/>
              <a:t>di Hotel, </a:t>
            </a:r>
            <a:r>
              <a:rPr lang="en-US" dirty="0" err="1" smtClean="0"/>
              <a:t>waf</a:t>
            </a:r>
            <a:r>
              <a:rPr lang="en-US" dirty="0" smtClean="0"/>
              <a:t>, radar, 		   	  </a:t>
            </a:r>
            <a:r>
              <a:rPr lang="en-US" dirty="0" err="1" smtClean="0"/>
              <a:t>aeropuerto</a:t>
            </a:r>
            <a:r>
              <a:rPr lang="en-US" dirty="0" smtClean="0"/>
              <a:t>-</a:t>
            </a:r>
            <a:r>
              <a:rPr lang="en-US" dirty="0" err="1" smtClean="0"/>
              <a:t>Setar</a:t>
            </a:r>
            <a:r>
              <a:rPr lang="en-US" dirty="0" smtClean="0"/>
              <a:t>-FDNSN y </a:t>
            </a:r>
            <a:r>
              <a:rPr lang="en-US" dirty="0" err="1" smtClean="0"/>
              <a:t>hopi</a:t>
            </a:r>
            <a:r>
              <a:rPr lang="en-US" dirty="0" smtClean="0"/>
              <a:t> </a:t>
            </a:r>
            <a:r>
              <a:rPr lang="en-US" dirty="0" err="1" smtClean="0"/>
              <a:t>otro</a:t>
            </a:r>
            <a:r>
              <a:rPr lang="en-US" dirty="0" smtClean="0"/>
              <a:t> </a:t>
            </a:r>
            <a:r>
              <a:rPr lang="en-US" dirty="0" err="1" smtClean="0"/>
              <a:t>proyecto</a:t>
            </a:r>
            <a:r>
              <a:rPr lang="en-US" dirty="0" smtClean="0"/>
              <a:t> </a:t>
            </a:r>
            <a:r>
              <a:rPr lang="en-US" dirty="0"/>
              <a:t>(</a:t>
            </a:r>
            <a:r>
              <a:rPr lang="en-US" dirty="0" err="1"/>
              <a:t>destaho</a:t>
            </a:r>
            <a:r>
              <a:rPr lang="en-US" dirty="0" smtClean="0"/>
              <a:t>) → 			  </a:t>
            </a:r>
            <a:r>
              <a:rPr lang="en-US" dirty="0" smtClean="0">
                <a:solidFill>
                  <a:srgbClr val="FF0000"/>
                </a:solidFill>
              </a:rPr>
              <a:t>control </a:t>
            </a:r>
            <a:r>
              <a:rPr lang="en-US" dirty="0" err="1" smtClean="0">
                <a:solidFill>
                  <a:srgbClr val="FF0000"/>
                </a:solidFill>
              </a:rPr>
              <a:t>cada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bes</a:t>
            </a:r>
            <a:r>
              <a:rPr lang="en-US" dirty="0" smtClean="0">
                <a:solidFill>
                  <a:srgbClr val="FF0000"/>
                </a:solidFill>
              </a:rPr>
              <a:t> ta </a:t>
            </a:r>
            <a:r>
              <a:rPr lang="en-US" dirty="0" err="1" smtClean="0">
                <a:solidFill>
                  <a:srgbClr val="FF0000"/>
                </a:solidFill>
              </a:rPr>
              <a:t>bira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menos</a:t>
            </a:r>
            <a:r>
              <a:rPr lang="en-US" dirty="0" smtClean="0">
                <a:solidFill>
                  <a:srgbClr val="FF0000"/>
                </a:solidFill>
              </a:rPr>
              <a:t>!</a:t>
            </a:r>
          </a:p>
          <a:p>
            <a:r>
              <a:rPr lang="en-US" b="1" dirty="0" smtClean="0"/>
              <a:t>CAD</a:t>
            </a:r>
            <a:r>
              <a:rPr lang="en-US" dirty="0" smtClean="0"/>
              <a:t> →	- </a:t>
            </a:r>
            <a:r>
              <a:rPr lang="en-US" dirty="0" err="1" smtClean="0"/>
              <a:t>Ningun</a:t>
            </a:r>
            <a:r>
              <a:rPr lang="en-US" dirty="0" smtClean="0"/>
              <a:t> </a:t>
            </a:r>
            <a:r>
              <a:rPr lang="en-US" dirty="0" err="1" smtClean="0"/>
              <a:t>partido</a:t>
            </a:r>
            <a:r>
              <a:rPr lang="en-US" dirty="0" smtClean="0"/>
              <a:t> ta </a:t>
            </a:r>
            <a:r>
              <a:rPr lang="en-US" dirty="0" err="1" smtClean="0"/>
              <a:t>tuma</a:t>
            </a:r>
            <a:r>
              <a:rPr lang="en-US" dirty="0" smtClean="0"/>
              <a:t> </a:t>
            </a:r>
            <a:r>
              <a:rPr lang="en-US" dirty="0" err="1" smtClean="0"/>
              <a:t>iniciativa</a:t>
            </a:r>
            <a:r>
              <a:rPr lang="en-US" dirty="0" smtClean="0"/>
              <a:t> pa </a:t>
            </a:r>
            <a:r>
              <a:rPr lang="en-US" dirty="0" err="1" smtClean="0"/>
              <a:t>investigashon</a:t>
            </a:r>
            <a:r>
              <a:rPr lang="en-US" dirty="0" smtClean="0"/>
              <a:t> 			   	  </a:t>
            </a:r>
            <a:r>
              <a:rPr lang="en-US" dirty="0" err="1" smtClean="0"/>
              <a:t>pasobra</a:t>
            </a:r>
            <a:r>
              <a:rPr lang="en-US" dirty="0" smtClean="0"/>
              <a:t> den </a:t>
            </a:r>
            <a:r>
              <a:rPr lang="en-US" dirty="0" err="1" smtClean="0"/>
              <a:t>practicamente</a:t>
            </a:r>
            <a:r>
              <a:rPr lang="en-US" dirty="0" smtClean="0"/>
              <a:t> tur </a:t>
            </a:r>
            <a:r>
              <a:rPr lang="en-US" dirty="0" err="1" smtClean="0"/>
              <a:t>proyecto</a:t>
            </a:r>
            <a:r>
              <a:rPr lang="en-US" dirty="0" smtClean="0"/>
              <a:t> tin </a:t>
            </a:r>
            <a:r>
              <a:rPr lang="en-US" dirty="0" err="1" smtClean="0"/>
              <a:t>hende</a:t>
            </a:r>
            <a:r>
              <a:rPr lang="en-US" dirty="0" smtClean="0"/>
              <a:t> di 			   	  ambos </a:t>
            </a:r>
            <a:r>
              <a:rPr lang="en-US" dirty="0" err="1" smtClean="0"/>
              <a:t>partido</a:t>
            </a:r>
            <a:r>
              <a:rPr lang="en-US" dirty="0" smtClean="0"/>
              <a:t> </a:t>
            </a:r>
            <a:r>
              <a:rPr lang="en-US" dirty="0" err="1" smtClean="0"/>
              <a:t>envolvi</a:t>
            </a:r>
            <a:r>
              <a:rPr lang="en-US" dirty="0" smtClean="0"/>
              <a:t>. 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b="1" dirty="0" smtClean="0"/>
              <a:t>CONSECUENCIA </a:t>
            </a:r>
            <a:r>
              <a:rPr lang="en-US" dirty="0" smtClean="0"/>
              <a:t>→ - </a:t>
            </a:r>
            <a:r>
              <a:rPr lang="en-US" dirty="0" err="1" smtClean="0"/>
              <a:t>Perdida</a:t>
            </a:r>
            <a:r>
              <a:rPr lang="en-US" dirty="0" smtClean="0"/>
              <a:t> </a:t>
            </a:r>
            <a:r>
              <a:rPr lang="en-US" dirty="0" err="1" smtClean="0"/>
              <a:t>substancial</a:t>
            </a:r>
            <a:r>
              <a:rPr lang="en-US" dirty="0" smtClean="0"/>
              <a:t> di </a:t>
            </a:r>
            <a:r>
              <a:rPr lang="en-US" dirty="0" err="1" smtClean="0"/>
              <a:t>placa</a:t>
            </a:r>
            <a:r>
              <a:rPr lang="en-US" dirty="0" smtClean="0"/>
              <a:t> </a:t>
            </a:r>
            <a:r>
              <a:rPr lang="en-US" dirty="0" err="1" smtClean="0"/>
              <a:t>publico</a:t>
            </a:r>
            <a:r>
              <a:rPr lang="en-US" dirty="0" smtClean="0"/>
              <a:t> (</a:t>
            </a:r>
            <a:r>
              <a:rPr lang="en-US" dirty="0" err="1" smtClean="0"/>
              <a:t>garantia</a:t>
            </a:r>
            <a:r>
              <a:rPr lang="en-US" dirty="0" smtClean="0"/>
              <a:t>-dump)</a:t>
            </a:r>
          </a:p>
          <a:p>
            <a:pPr marL="2286000" lvl="5" indent="0">
              <a:buNone/>
            </a:pPr>
            <a:r>
              <a:rPr lang="en-US" dirty="0"/>
              <a:t> </a:t>
            </a:r>
            <a:r>
              <a:rPr lang="en-US" dirty="0" smtClean="0"/>
              <a:t>          </a:t>
            </a:r>
            <a:r>
              <a:rPr lang="en-US" sz="3000" dirty="0" smtClean="0"/>
              <a:t>- </a:t>
            </a:r>
            <a:r>
              <a:rPr lang="en-US" sz="2800" dirty="0" err="1" smtClean="0"/>
              <a:t>Duda</a:t>
            </a:r>
            <a:r>
              <a:rPr lang="en-US" sz="2800" dirty="0" smtClean="0"/>
              <a:t> den </a:t>
            </a:r>
            <a:r>
              <a:rPr lang="en-US" sz="2800" dirty="0" err="1" smtClean="0"/>
              <a:t>prioridad</a:t>
            </a:r>
            <a:r>
              <a:rPr lang="en-US" sz="2800" dirty="0" smtClean="0"/>
              <a:t> di </a:t>
            </a:r>
            <a:r>
              <a:rPr lang="en-US" sz="2800" dirty="0" err="1" smtClean="0"/>
              <a:t>gobierno</a:t>
            </a:r>
            <a:r>
              <a:rPr lang="en-US" sz="2800" dirty="0" smtClean="0"/>
              <a:t> → </a:t>
            </a:r>
            <a:r>
              <a:rPr lang="en-US" sz="2800" b="1" dirty="0" err="1" smtClean="0">
                <a:solidFill>
                  <a:srgbClr val="FF0000"/>
                </a:solidFill>
              </a:rPr>
              <a:t>interes</a:t>
            </a:r>
            <a:r>
              <a:rPr lang="en-US" sz="2800" b="1" dirty="0" smtClean="0">
                <a:solidFill>
                  <a:srgbClr val="FF0000"/>
                </a:solidFill>
              </a:rPr>
              <a:t> general of   	    </a:t>
            </a:r>
            <a:r>
              <a:rPr lang="en-US" sz="2800" b="1" dirty="0" err="1" smtClean="0">
                <a:solidFill>
                  <a:srgbClr val="FF0000"/>
                </a:solidFill>
              </a:rPr>
              <a:t>interes</a:t>
            </a:r>
            <a:r>
              <a:rPr lang="en-US" sz="2800" b="1" dirty="0" smtClean="0">
                <a:solidFill>
                  <a:srgbClr val="FF0000"/>
                </a:solidFill>
              </a:rPr>
              <a:t> di </a:t>
            </a:r>
            <a:r>
              <a:rPr lang="en-US" sz="2800" b="1" dirty="0" err="1" smtClean="0">
                <a:solidFill>
                  <a:srgbClr val="FF0000"/>
                </a:solidFill>
              </a:rPr>
              <a:t>gobernante</a:t>
            </a:r>
            <a:r>
              <a:rPr lang="en-US" sz="2800" b="1" dirty="0" smtClean="0">
                <a:solidFill>
                  <a:srgbClr val="FF0000"/>
                </a:solidFill>
              </a:rPr>
              <a:t>/politico/</a:t>
            </a:r>
            <a:r>
              <a:rPr lang="en-US" sz="2800" b="1" dirty="0" err="1" smtClean="0">
                <a:solidFill>
                  <a:srgbClr val="FF0000"/>
                </a:solidFill>
              </a:rPr>
              <a:t>partido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na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prome</a:t>
            </a:r>
            <a:r>
              <a:rPr lang="en-US" sz="2800" b="1" dirty="0" smtClean="0">
                <a:solidFill>
                  <a:srgbClr val="FF0000"/>
                </a:solidFill>
              </a:rPr>
              <a:t> 	  	    </a:t>
            </a:r>
            <a:r>
              <a:rPr lang="en-US" sz="2800" b="1" dirty="0" err="1" smtClean="0">
                <a:solidFill>
                  <a:srgbClr val="FF0000"/>
                </a:solidFill>
              </a:rPr>
              <a:t>luga</a:t>
            </a:r>
            <a:r>
              <a:rPr lang="en-US" sz="2800" b="1" dirty="0" smtClean="0">
                <a:solidFill>
                  <a:srgbClr val="FF0000"/>
                </a:solidFill>
              </a:rPr>
              <a:t>???</a:t>
            </a:r>
            <a:endParaRPr lang="en-US" sz="2800" b="1" dirty="0">
              <a:solidFill>
                <a:srgbClr val="FF0000"/>
              </a:solidFill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4328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Politica</a:t>
            </a:r>
            <a:r>
              <a:rPr lang="en-US" b="1" dirty="0">
                <a:solidFill>
                  <a:srgbClr val="0070C0"/>
                </a:solidFill>
              </a:rPr>
              <a:t> cu </a:t>
            </a:r>
            <a:r>
              <a:rPr lang="en-US" b="1" dirty="0" err="1">
                <a:solidFill>
                  <a:srgbClr val="0070C0"/>
                </a:solidFill>
              </a:rPr>
              <a:t>iniciativa</a:t>
            </a:r>
            <a:r>
              <a:rPr lang="en-US" b="1" dirty="0">
                <a:solidFill>
                  <a:srgbClr val="0070C0"/>
                </a:solidFill>
              </a:rPr>
              <a:t> pa </a:t>
            </a:r>
            <a:r>
              <a:rPr lang="en-US" b="1" dirty="0" err="1">
                <a:solidFill>
                  <a:srgbClr val="0070C0"/>
                </a:solidFill>
              </a:rPr>
              <a:t>solushona</a:t>
            </a:r>
            <a:r>
              <a:rPr lang="en-US" b="1" dirty="0">
                <a:solidFill>
                  <a:srgbClr val="0070C0"/>
                </a:solidFill>
              </a:rPr>
              <a:t/>
            </a:r>
            <a:br>
              <a:rPr lang="en-US" b="1" dirty="0">
                <a:solidFill>
                  <a:srgbClr val="0070C0"/>
                </a:solidFill>
              </a:rPr>
            </a:br>
            <a:r>
              <a:rPr lang="en-US" b="1" dirty="0" err="1">
                <a:solidFill>
                  <a:srgbClr val="0070C0"/>
                </a:solidFill>
              </a:rPr>
              <a:t>nos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problema</a:t>
            </a:r>
            <a:r>
              <a:rPr lang="en-US" b="1" dirty="0">
                <a:solidFill>
                  <a:srgbClr val="0070C0"/>
                </a:solidFill>
              </a:rPr>
              <a:t> di </a:t>
            </a:r>
            <a:r>
              <a:rPr lang="en-US" b="1" dirty="0" err="1">
                <a:solidFill>
                  <a:srgbClr val="0070C0"/>
                </a:solidFill>
              </a:rPr>
              <a:t>calidad</a:t>
            </a:r>
            <a:r>
              <a:rPr lang="en-US" b="1" dirty="0">
                <a:solidFill>
                  <a:srgbClr val="0070C0"/>
                </a:solidFill>
              </a:rPr>
              <a:t> di </a:t>
            </a:r>
            <a:r>
              <a:rPr lang="en-US" b="1" dirty="0" err="1">
                <a:solidFill>
                  <a:srgbClr val="0070C0"/>
                </a:solidFill>
              </a:rPr>
              <a:t>gobernashon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6664" y="1825625"/>
            <a:ext cx="653867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9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4619" y="365125"/>
            <a:ext cx="10895162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</a:rPr>
              <a:t>Politica</a:t>
            </a:r>
            <a:r>
              <a:rPr lang="en-US" b="1" dirty="0" smtClean="0">
                <a:solidFill>
                  <a:srgbClr val="0070C0"/>
                </a:solidFill>
              </a:rPr>
              <a:t> cu </a:t>
            </a:r>
            <a:r>
              <a:rPr lang="en-US" b="1" dirty="0" err="1" smtClean="0">
                <a:solidFill>
                  <a:srgbClr val="0070C0"/>
                </a:solidFill>
              </a:rPr>
              <a:t>iniciativa</a:t>
            </a:r>
            <a:r>
              <a:rPr lang="en-US" b="1" dirty="0" smtClean="0">
                <a:solidFill>
                  <a:srgbClr val="0070C0"/>
                </a:solidFill>
              </a:rPr>
              <a:t> pa </a:t>
            </a:r>
            <a:r>
              <a:rPr lang="en-US" b="1" dirty="0" err="1" smtClean="0">
                <a:solidFill>
                  <a:srgbClr val="0070C0"/>
                </a:solidFill>
              </a:rPr>
              <a:t>solushona</a:t>
            </a:r>
            <a:r>
              <a:rPr lang="en-US" b="1" dirty="0" smtClean="0">
                <a:solidFill>
                  <a:srgbClr val="0070C0"/>
                </a:solidFill>
              </a:rPr>
              <a:t/>
            </a:r>
            <a:br>
              <a:rPr lang="en-US" b="1" dirty="0" smtClean="0">
                <a:solidFill>
                  <a:srgbClr val="0070C0"/>
                </a:solidFill>
              </a:rPr>
            </a:br>
            <a:r>
              <a:rPr lang="en-US" b="1" dirty="0" err="1" smtClean="0">
                <a:solidFill>
                  <a:srgbClr val="0070C0"/>
                </a:solidFill>
              </a:rPr>
              <a:t>nos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problema</a:t>
            </a:r>
            <a:r>
              <a:rPr lang="en-US" b="1" dirty="0" smtClean="0">
                <a:solidFill>
                  <a:srgbClr val="0070C0"/>
                </a:solidFill>
              </a:rPr>
              <a:t> di </a:t>
            </a:r>
            <a:r>
              <a:rPr lang="en-US" b="1" dirty="0" err="1" smtClean="0">
                <a:solidFill>
                  <a:srgbClr val="0070C0"/>
                </a:solidFill>
              </a:rPr>
              <a:t>calidad</a:t>
            </a:r>
            <a:r>
              <a:rPr lang="en-US" b="1" dirty="0" smtClean="0">
                <a:solidFill>
                  <a:srgbClr val="0070C0"/>
                </a:solidFill>
              </a:rPr>
              <a:t> di </a:t>
            </a:r>
            <a:r>
              <a:rPr lang="en-US" b="1" dirty="0" err="1" smtClean="0">
                <a:solidFill>
                  <a:srgbClr val="0070C0"/>
                </a:solidFill>
              </a:rPr>
              <a:t>gobernashon</a:t>
            </a:r>
            <a:endParaRPr lang="nl-NL" b="1" dirty="0">
              <a:solidFill>
                <a:srgbClr val="0070C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err="1" smtClean="0"/>
              <a:t>Simposio</a:t>
            </a:r>
            <a:r>
              <a:rPr lang="en-US" b="1" dirty="0" smtClean="0"/>
              <a:t> di </a:t>
            </a:r>
            <a:r>
              <a:rPr lang="en-US" b="1" dirty="0" err="1" smtClean="0"/>
              <a:t>Reino</a:t>
            </a:r>
            <a:r>
              <a:rPr lang="en-US" b="1" dirty="0" smtClean="0"/>
              <a:t> </a:t>
            </a:r>
            <a:r>
              <a:rPr lang="en-US" dirty="0" smtClean="0"/>
              <a:t>→  - </a:t>
            </a:r>
            <a:r>
              <a:rPr lang="en-US" dirty="0" err="1" smtClean="0"/>
              <a:t>Calidad</a:t>
            </a:r>
            <a:r>
              <a:rPr lang="en-US" dirty="0" smtClean="0"/>
              <a:t> di </a:t>
            </a:r>
            <a:r>
              <a:rPr lang="en-US" dirty="0" err="1" smtClean="0"/>
              <a:t>gobernashon</a:t>
            </a:r>
            <a:r>
              <a:rPr lang="en-US" dirty="0" smtClean="0"/>
              <a:t> di </a:t>
            </a:r>
            <a:r>
              <a:rPr lang="en-US" dirty="0" err="1" smtClean="0"/>
              <a:t>isla</a:t>
            </a:r>
            <a:r>
              <a:rPr lang="en-US" dirty="0" smtClean="0"/>
              <a:t> </a:t>
            </a:r>
            <a:r>
              <a:rPr lang="en-US" dirty="0" err="1" smtClean="0"/>
              <a:t>chikito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</a:t>
            </a:r>
            <a:r>
              <a:rPr lang="en-US" b="1" dirty="0" smtClean="0"/>
              <a:t>1994 – 1995              </a:t>
            </a:r>
            <a:r>
              <a:rPr lang="en-US" dirty="0" smtClean="0"/>
              <a:t>- </a:t>
            </a:r>
            <a:r>
              <a:rPr lang="en-US" dirty="0" err="1" smtClean="0"/>
              <a:t>Patronahe</a:t>
            </a:r>
            <a:r>
              <a:rPr lang="en-US" dirty="0" smtClean="0"/>
              <a:t> politico ta </a:t>
            </a:r>
            <a:r>
              <a:rPr lang="en-US" dirty="0" err="1" smtClean="0"/>
              <a:t>dañino</a:t>
            </a:r>
            <a:r>
              <a:rPr lang="en-US" dirty="0" smtClean="0"/>
              <a:t> 	pa </a:t>
            </a:r>
            <a:r>
              <a:rPr lang="en-US" dirty="0" err="1" smtClean="0"/>
              <a:t>comunidad</a:t>
            </a:r>
            <a:r>
              <a:rPr lang="en-US" dirty="0" smtClean="0"/>
              <a:t>	</a:t>
            </a:r>
          </a:p>
          <a:p>
            <a:endParaRPr lang="en-US" dirty="0" smtClean="0"/>
          </a:p>
          <a:p>
            <a:r>
              <a:rPr lang="en-US" b="1" dirty="0" err="1" smtClean="0"/>
              <a:t>Raport</a:t>
            </a:r>
            <a:r>
              <a:rPr lang="en-US" b="1" dirty="0" smtClean="0"/>
              <a:t> </a:t>
            </a:r>
            <a:r>
              <a:rPr lang="en-US" b="1" dirty="0" err="1" smtClean="0"/>
              <a:t>Calidad</a:t>
            </a:r>
            <a:r>
              <a:rPr lang="en-US" dirty="0" smtClean="0"/>
              <a:t>	→ - </a:t>
            </a:r>
            <a:r>
              <a:rPr lang="en-US" dirty="0" err="1" smtClean="0"/>
              <a:t>Recomendashon</a:t>
            </a:r>
            <a:r>
              <a:rPr lang="en-US" dirty="0" smtClean="0"/>
              <a:t> pa </a:t>
            </a:r>
            <a:r>
              <a:rPr lang="en-US" dirty="0" err="1" smtClean="0"/>
              <a:t>mehora</a:t>
            </a:r>
            <a:r>
              <a:rPr lang="en-US" dirty="0" smtClean="0"/>
              <a:t> </a:t>
            </a:r>
            <a:r>
              <a:rPr lang="en-US" dirty="0" err="1" smtClean="0"/>
              <a:t>calidad</a:t>
            </a:r>
            <a:r>
              <a:rPr lang="en-US" dirty="0" smtClean="0"/>
              <a:t> di 			</a:t>
            </a:r>
            <a:r>
              <a:rPr lang="en-US" b="1" dirty="0" smtClean="0"/>
              <a:t>1997</a:t>
            </a:r>
            <a:r>
              <a:rPr lang="en-US" dirty="0" smtClean="0"/>
              <a:t>		       </a:t>
            </a:r>
            <a:r>
              <a:rPr lang="en-US" dirty="0" err="1" smtClean="0"/>
              <a:t>gobernashon</a:t>
            </a:r>
            <a:r>
              <a:rPr lang="en-US" dirty="0" smtClean="0"/>
              <a:t> y e </a:t>
            </a:r>
            <a:r>
              <a:rPr lang="en-US" dirty="0" err="1" smtClean="0"/>
              <a:t>proceso</a:t>
            </a:r>
            <a:r>
              <a:rPr lang="en-US" dirty="0" smtClean="0"/>
              <a:t> politico</a:t>
            </a:r>
          </a:p>
          <a:p>
            <a:pPr marL="0" indent="0">
              <a:buNone/>
            </a:pPr>
            <a:r>
              <a:rPr lang="en-US" dirty="0"/>
              <a:t>		</a:t>
            </a:r>
            <a:r>
              <a:rPr lang="en-US" dirty="0" smtClean="0"/>
              <a:t>	     - </a:t>
            </a:r>
            <a:r>
              <a:rPr lang="en-US" dirty="0" err="1" smtClean="0"/>
              <a:t>Calidad</a:t>
            </a:r>
            <a:r>
              <a:rPr lang="en-US" dirty="0" smtClean="0"/>
              <a:t> di </a:t>
            </a:r>
            <a:r>
              <a:rPr lang="en-US" dirty="0" err="1" smtClean="0"/>
              <a:t>gobernashon</a:t>
            </a:r>
            <a:r>
              <a:rPr lang="en-US" dirty="0" smtClean="0"/>
              <a:t> ta un </a:t>
            </a:r>
            <a:r>
              <a:rPr lang="en-US" dirty="0" err="1" smtClean="0"/>
              <a:t>proceso</a:t>
            </a:r>
            <a:r>
              <a:rPr lang="en-US" dirty="0" smtClean="0"/>
              <a:t> 					       ‘</a:t>
            </a:r>
            <a:r>
              <a:rPr lang="en-US" dirty="0" err="1" smtClean="0"/>
              <a:t>eterno</a:t>
            </a:r>
            <a:r>
              <a:rPr lang="en-US" dirty="0" smtClean="0"/>
              <a:t>’ → </a:t>
            </a:r>
            <a:r>
              <a:rPr lang="en-US" dirty="0" err="1" smtClean="0"/>
              <a:t>ciudadano</a:t>
            </a:r>
            <a:r>
              <a:rPr lang="en-US" dirty="0" smtClean="0"/>
              <a:t>/com. </a:t>
            </a:r>
            <a:r>
              <a:rPr lang="en-US" dirty="0" err="1" smtClean="0"/>
              <a:t>critico</a:t>
            </a:r>
            <a:r>
              <a:rPr lang="en-US" dirty="0" smtClean="0"/>
              <a:t> </a:t>
            </a:r>
            <a:r>
              <a:rPr lang="en-US" dirty="0" err="1" smtClean="0"/>
              <a:t>mester</a:t>
            </a:r>
            <a:r>
              <a:rPr lang="en-US" dirty="0" smtClean="0"/>
              <a:t> </a:t>
            </a:r>
            <a:r>
              <a:rPr lang="en-US" dirty="0" err="1" smtClean="0"/>
              <a:t>vigila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b="1" dirty="0" smtClean="0"/>
              <a:t>Protocol 2000</a:t>
            </a:r>
            <a:r>
              <a:rPr lang="en-US" dirty="0" smtClean="0"/>
              <a:t>	→ - </a:t>
            </a:r>
            <a:r>
              <a:rPr lang="en-US" dirty="0" err="1" smtClean="0"/>
              <a:t>Ehecuta</a:t>
            </a:r>
            <a:r>
              <a:rPr lang="en-US" dirty="0" smtClean="0"/>
              <a:t> </a:t>
            </a:r>
            <a:r>
              <a:rPr lang="en-US" dirty="0" err="1" smtClean="0"/>
              <a:t>integralmente</a:t>
            </a:r>
            <a:r>
              <a:rPr lang="en-US" dirty="0" smtClean="0"/>
              <a:t> e 							        </a:t>
            </a:r>
            <a:r>
              <a:rPr lang="en-US" dirty="0" err="1" smtClean="0"/>
              <a:t>recomendashonnan</a:t>
            </a:r>
            <a:r>
              <a:rPr lang="en-US" dirty="0" smtClean="0"/>
              <a:t> di </a:t>
            </a:r>
            <a:r>
              <a:rPr lang="en-US" dirty="0" err="1" smtClean="0"/>
              <a:t>Raport</a:t>
            </a:r>
            <a:r>
              <a:rPr lang="en-US" dirty="0" smtClean="0"/>
              <a:t> </a:t>
            </a:r>
            <a:r>
              <a:rPr lang="en-US" dirty="0" err="1" smtClean="0"/>
              <a:t>Calidad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	     </a:t>
            </a:r>
            <a:r>
              <a:rPr lang="en-US" dirty="0" smtClean="0">
                <a:solidFill>
                  <a:srgbClr val="FF0000"/>
                </a:solidFill>
              </a:rPr>
              <a:t>- </a:t>
            </a:r>
            <a:r>
              <a:rPr lang="en-US" b="1" dirty="0" smtClean="0">
                <a:solidFill>
                  <a:srgbClr val="FF0000"/>
                </a:solidFill>
              </a:rPr>
              <a:t>A para e </a:t>
            </a:r>
            <a:r>
              <a:rPr lang="en-US" b="1" dirty="0" err="1" smtClean="0">
                <a:solidFill>
                  <a:srgbClr val="FF0000"/>
                </a:solidFill>
              </a:rPr>
              <a:t>proceso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aki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na</a:t>
            </a:r>
            <a:r>
              <a:rPr lang="en-US" b="1" dirty="0" smtClean="0">
                <a:solidFill>
                  <a:srgbClr val="FF0000"/>
                </a:solidFill>
              </a:rPr>
              <a:t> 2001…</a:t>
            </a:r>
            <a:endParaRPr lang="nl-NL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55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155276"/>
            <a:ext cx="10515600" cy="457200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rgbClr val="0070C0"/>
                </a:solidFill>
              </a:rPr>
              <a:t>UN RECAPITULASHON DI E RECOMENDASHONNAN</a:t>
            </a:r>
            <a:endParaRPr lang="nl-NL" sz="4000" b="1" dirty="0">
              <a:solidFill>
                <a:srgbClr val="0070C0"/>
              </a:solidFill>
            </a:endParaRPr>
          </a:p>
        </p:txBody>
      </p:sp>
      <p:graphicFrame>
        <p:nvGraphicFramePr>
          <p:cNvPr id="4" name="Tijdelijke aanduiding voor inhou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6096660"/>
              </p:ext>
            </p:extLst>
          </p:nvPr>
        </p:nvGraphicFramePr>
        <p:xfrm>
          <a:off x="966155" y="612473"/>
          <a:ext cx="10127414" cy="61636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0337"/>
                <a:gridCol w="9298808"/>
                <a:gridCol w="368269"/>
              </a:tblGrid>
              <a:tr h="2281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</a:t>
                      </a:r>
                      <a:endParaRPr lang="nl-N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EN </a:t>
                      </a:r>
                      <a:r>
                        <a:rPr lang="nl-NL" sz="1400" dirty="0">
                          <a:effectLst/>
                        </a:rPr>
                        <a:t>CUANTO PARTIDO POLITICO</a:t>
                      </a:r>
                      <a:endParaRPr lang="nl-N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</a:tr>
              <a:tr h="2281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</a:t>
                      </a:r>
                      <a:endParaRPr lang="nl-N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Agrupashon politico mester tin e forma legal di un asociashon cu tin personalidad huridico.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4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</a:tr>
              <a:tr h="2281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</a:t>
                      </a:r>
                      <a:endParaRPr lang="nl-N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dirty="0" err="1">
                          <a:effectLst/>
                        </a:rPr>
                        <a:t>Regla</a:t>
                      </a:r>
                      <a:r>
                        <a:rPr lang="nl-NL" sz="1400" dirty="0">
                          <a:effectLst/>
                        </a:rPr>
                        <a:t> </a:t>
                      </a:r>
                      <a:r>
                        <a:rPr lang="nl-NL" sz="1400" dirty="0" err="1">
                          <a:effectLst/>
                        </a:rPr>
                        <a:t>terminantemente</a:t>
                      </a:r>
                      <a:r>
                        <a:rPr lang="nl-NL" sz="1400" dirty="0">
                          <a:effectLst/>
                        </a:rPr>
                        <a:t> e </a:t>
                      </a:r>
                      <a:r>
                        <a:rPr lang="nl-NL" sz="1400" dirty="0" err="1">
                          <a:effectLst/>
                        </a:rPr>
                        <a:t>financiamento</a:t>
                      </a:r>
                      <a:r>
                        <a:rPr lang="nl-NL" sz="1400" dirty="0">
                          <a:effectLst/>
                        </a:rPr>
                        <a:t> di </a:t>
                      </a:r>
                      <a:r>
                        <a:rPr lang="nl-NL" sz="1400" dirty="0" err="1">
                          <a:effectLst/>
                        </a:rPr>
                        <a:t>partido</a:t>
                      </a:r>
                      <a:r>
                        <a:rPr lang="nl-NL" sz="1400" dirty="0">
                          <a:effectLst/>
                        </a:rPr>
                        <a:t> </a:t>
                      </a:r>
                      <a:r>
                        <a:rPr lang="nl-NL" sz="1400" dirty="0" err="1">
                          <a:effectLst/>
                        </a:rPr>
                        <a:t>politico</a:t>
                      </a:r>
                      <a:r>
                        <a:rPr lang="nl-NL" sz="1400" dirty="0">
                          <a:effectLst/>
                        </a:rPr>
                        <a:t>. </a:t>
                      </a:r>
                      <a:endParaRPr lang="nl-N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</a:tr>
              <a:tr h="2281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dirty="0" err="1">
                          <a:effectLst/>
                        </a:rPr>
                        <a:t>Un</a:t>
                      </a:r>
                      <a:r>
                        <a:rPr lang="nl-NL" sz="1400" dirty="0">
                          <a:effectLst/>
                        </a:rPr>
                        <a:t> </a:t>
                      </a:r>
                      <a:r>
                        <a:rPr lang="nl-NL" sz="1400" dirty="0" err="1">
                          <a:effectLst/>
                        </a:rPr>
                        <a:t>posibel</a:t>
                      </a:r>
                      <a:r>
                        <a:rPr lang="nl-NL" sz="1400" dirty="0">
                          <a:effectLst/>
                        </a:rPr>
                        <a:t> </a:t>
                      </a:r>
                      <a:r>
                        <a:rPr lang="nl-NL" sz="1400" dirty="0" err="1">
                          <a:effectLst/>
                        </a:rPr>
                        <a:t>areglo</a:t>
                      </a:r>
                      <a:r>
                        <a:rPr lang="nl-NL" sz="1400" dirty="0">
                          <a:effectLst/>
                        </a:rPr>
                        <a:t> di </a:t>
                      </a:r>
                      <a:r>
                        <a:rPr lang="nl-NL" sz="1400" dirty="0" err="1">
                          <a:effectLst/>
                        </a:rPr>
                        <a:t>subsidio</a:t>
                      </a:r>
                      <a:r>
                        <a:rPr lang="nl-NL" sz="1400" dirty="0">
                          <a:effectLst/>
                        </a:rPr>
                        <a:t> pa </a:t>
                      </a:r>
                      <a:r>
                        <a:rPr lang="nl-NL" sz="1400" dirty="0" err="1">
                          <a:effectLst/>
                        </a:rPr>
                        <a:t>eleva</a:t>
                      </a:r>
                      <a:r>
                        <a:rPr lang="nl-NL" sz="1400" dirty="0">
                          <a:effectLst/>
                        </a:rPr>
                        <a:t> </a:t>
                      </a:r>
                      <a:r>
                        <a:rPr lang="nl-NL" sz="1400" dirty="0" err="1">
                          <a:effectLst/>
                        </a:rPr>
                        <a:t>nivel</a:t>
                      </a:r>
                      <a:r>
                        <a:rPr lang="nl-NL" sz="1400" dirty="0">
                          <a:effectLst/>
                        </a:rPr>
                        <a:t> di </a:t>
                      </a:r>
                      <a:r>
                        <a:rPr lang="nl-NL" sz="1400" dirty="0" err="1">
                          <a:effectLst/>
                        </a:rPr>
                        <a:t>funcshonamento</a:t>
                      </a:r>
                      <a:r>
                        <a:rPr lang="nl-NL" sz="1400" dirty="0">
                          <a:effectLst/>
                        </a:rPr>
                        <a:t> di </a:t>
                      </a:r>
                      <a:r>
                        <a:rPr lang="nl-NL" sz="1400" dirty="0" err="1">
                          <a:effectLst/>
                        </a:rPr>
                        <a:t>partido</a:t>
                      </a:r>
                      <a:r>
                        <a:rPr lang="nl-NL" sz="1400" dirty="0">
                          <a:effectLst/>
                        </a:rPr>
                        <a:t> </a:t>
                      </a:r>
                      <a:r>
                        <a:rPr lang="nl-NL" sz="1400" dirty="0" err="1">
                          <a:effectLst/>
                        </a:rPr>
                        <a:t>politico</a:t>
                      </a:r>
                      <a:r>
                        <a:rPr lang="nl-NL" sz="1400" dirty="0">
                          <a:effectLst/>
                        </a:rPr>
                        <a:t>. </a:t>
                      </a:r>
                      <a:endParaRPr lang="nl-N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</a:tr>
              <a:tr h="2281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nl-N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</a:tr>
              <a:tr h="2281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B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b="1" dirty="0">
                          <a:solidFill>
                            <a:schemeClr val="bg1"/>
                          </a:solidFill>
                          <a:effectLst/>
                        </a:rPr>
                        <a:t>INTEGRIDAD DEN DESEMPEÑO DI FUNCSHON POLITICO Y DI GOBERNASHON</a:t>
                      </a:r>
                      <a:endParaRPr lang="nl-NL" sz="1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>
                    <a:solidFill>
                      <a:schemeClr val="accent1"/>
                    </a:solidFill>
                  </a:tcPr>
                </a:tc>
              </a:tr>
              <a:tr h="2281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4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dirty="0" err="1">
                          <a:effectLst/>
                        </a:rPr>
                        <a:t>Adaptashon</a:t>
                      </a:r>
                      <a:r>
                        <a:rPr lang="nl-NL" sz="1400" dirty="0">
                          <a:effectLst/>
                        </a:rPr>
                        <a:t> di Reglamento di </a:t>
                      </a:r>
                      <a:r>
                        <a:rPr lang="nl-NL" sz="1400" dirty="0" err="1">
                          <a:effectLst/>
                        </a:rPr>
                        <a:t>Ordo</a:t>
                      </a:r>
                      <a:r>
                        <a:rPr lang="nl-NL" sz="1400" dirty="0">
                          <a:effectLst/>
                        </a:rPr>
                        <a:t> di </a:t>
                      </a:r>
                      <a:r>
                        <a:rPr lang="nl-NL" sz="1400" dirty="0" err="1">
                          <a:effectLst/>
                        </a:rPr>
                        <a:t>Conseho</a:t>
                      </a:r>
                      <a:r>
                        <a:rPr lang="nl-NL" sz="1400" dirty="0">
                          <a:effectLst/>
                        </a:rPr>
                        <a:t> di Ministro</a:t>
                      </a:r>
                      <a:endParaRPr lang="nl-N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4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</a:tr>
              <a:tr h="2281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5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dirty="0" err="1">
                          <a:effectLst/>
                        </a:rPr>
                        <a:t>Transparencia</a:t>
                      </a:r>
                      <a:r>
                        <a:rPr lang="nl-NL" sz="1400" dirty="0">
                          <a:effectLst/>
                        </a:rPr>
                        <a:t> den </a:t>
                      </a:r>
                      <a:r>
                        <a:rPr lang="nl-NL" sz="1400" dirty="0" err="1">
                          <a:effectLst/>
                        </a:rPr>
                        <a:t>funcshon</a:t>
                      </a:r>
                      <a:r>
                        <a:rPr lang="nl-NL" sz="1400" dirty="0">
                          <a:effectLst/>
                        </a:rPr>
                        <a:t> den </a:t>
                      </a:r>
                      <a:r>
                        <a:rPr lang="nl-NL" sz="1400" dirty="0" err="1">
                          <a:effectLst/>
                        </a:rPr>
                        <a:t>banda</a:t>
                      </a:r>
                      <a:r>
                        <a:rPr lang="nl-NL" sz="1400" dirty="0">
                          <a:effectLst/>
                        </a:rPr>
                        <a:t> y </a:t>
                      </a:r>
                      <a:r>
                        <a:rPr lang="nl-NL" sz="1400" dirty="0" err="1">
                          <a:effectLst/>
                        </a:rPr>
                        <a:t>situashon</a:t>
                      </a:r>
                      <a:r>
                        <a:rPr lang="nl-NL" sz="1400" dirty="0">
                          <a:effectLst/>
                        </a:rPr>
                        <a:t> </a:t>
                      </a:r>
                      <a:r>
                        <a:rPr lang="nl-NL" sz="1400" dirty="0" err="1">
                          <a:effectLst/>
                        </a:rPr>
                        <a:t>financiero</a:t>
                      </a:r>
                      <a:r>
                        <a:rPr lang="nl-NL" sz="1400" dirty="0">
                          <a:effectLst/>
                        </a:rPr>
                        <a:t> di ministro/</a:t>
                      </a:r>
                      <a:r>
                        <a:rPr lang="nl-NL" sz="1400" dirty="0" err="1">
                          <a:effectLst/>
                        </a:rPr>
                        <a:t>parlamentario</a:t>
                      </a:r>
                      <a:endParaRPr lang="nl-N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400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</a:tr>
              <a:tr h="2281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6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dirty="0" err="1">
                          <a:effectLst/>
                        </a:rPr>
                        <a:t>Modifica</a:t>
                      </a:r>
                      <a:r>
                        <a:rPr lang="nl-NL" sz="1400" dirty="0">
                          <a:effectLst/>
                        </a:rPr>
                        <a:t> </a:t>
                      </a:r>
                      <a:r>
                        <a:rPr lang="nl-NL" sz="1400" dirty="0" err="1">
                          <a:effectLst/>
                        </a:rPr>
                        <a:t>specialmente</a:t>
                      </a:r>
                      <a:r>
                        <a:rPr lang="nl-NL" sz="1400" dirty="0">
                          <a:effectLst/>
                        </a:rPr>
                        <a:t> art. 31 den </a:t>
                      </a:r>
                      <a:r>
                        <a:rPr lang="nl-NL" sz="1400" dirty="0" err="1">
                          <a:effectLst/>
                        </a:rPr>
                        <a:t>Ordenansa</a:t>
                      </a:r>
                      <a:r>
                        <a:rPr lang="nl-NL" sz="1400" dirty="0">
                          <a:effectLst/>
                        </a:rPr>
                        <a:t> di </a:t>
                      </a:r>
                      <a:r>
                        <a:rPr lang="nl-NL" sz="1400" dirty="0" err="1">
                          <a:effectLst/>
                        </a:rPr>
                        <a:t>Comptabilidad</a:t>
                      </a:r>
                      <a:endParaRPr lang="nl-N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400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</a:tr>
              <a:tr h="2281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7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dirty="0" err="1">
                          <a:effectLst/>
                        </a:rPr>
                        <a:t>Areglo</a:t>
                      </a:r>
                      <a:r>
                        <a:rPr lang="nl-NL" sz="1400" dirty="0">
                          <a:effectLst/>
                        </a:rPr>
                        <a:t> pa </a:t>
                      </a:r>
                      <a:r>
                        <a:rPr lang="nl-NL" sz="1400" dirty="0" err="1">
                          <a:effectLst/>
                        </a:rPr>
                        <a:t>controla</a:t>
                      </a:r>
                      <a:r>
                        <a:rPr lang="nl-NL" sz="1400" dirty="0">
                          <a:effectLst/>
                        </a:rPr>
                        <a:t> </a:t>
                      </a:r>
                      <a:r>
                        <a:rPr lang="nl-NL" sz="1400" dirty="0" err="1">
                          <a:effectLst/>
                        </a:rPr>
                        <a:t>integridad</a:t>
                      </a:r>
                      <a:r>
                        <a:rPr lang="nl-NL" sz="1400" dirty="0">
                          <a:effectLst/>
                        </a:rPr>
                        <a:t> di </a:t>
                      </a:r>
                      <a:r>
                        <a:rPr lang="nl-NL" sz="1400" dirty="0" err="1">
                          <a:effectLst/>
                        </a:rPr>
                        <a:t>esnan</a:t>
                      </a:r>
                      <a:r>
                        <a:rPr lang="nl-NL" sz="1400" dirty="0">
                          <a:effectLst/>
                        </a:rPr>
                        <a:t> </a:t>
                      </a:r>
                      <a:r>
                        <a:rPr lang="nl-NL" sz="1400" dirty="0" err="1">
                          <a:effectLst/>
                        </a:rPr>
                        <a:t>cu</a:t>
                      </a:r>
                      <a:r>
                        <a:rPr lang="nl-NL" sz="1400" dirty="0">
                          <a:effectLst/>
                        </a:rPr>
                        <a:t> ta </a:t>
                      </a:r>
                      <a:r>
                        <a:rPr lang="nl-NL" sz="1400" dirty="0" err="1">
                          <a:effectLst/>
                        </a:rPr>
                        <a:t>pidi</a:t>
                      </a:r>
                      <a:r>
                        <a:rPr lang="nl-NL" sz="1400" dirty="0">
                          <a:effectLst/>
                        </a:rPr>
                        <a:t> </a:t>
                      </a:r>
                      <a:r>
                        <a:rPr lang="nl-NL" sz="1400" dirty="0" err="1">
                          <a:effectLst/>
                        </a:rPr>
                        <a:t>permiso</a:t>
                      </a:r>
                      <a:r>
                        <a:rPr lang="nl-NL" sz="1400" dirty="0">
                          <a:effectLst/>
                        </a:rPr>
                        <a:t>/</a:t>
                      </a:r>
                      <a:r>
                        <a:rPr lang="nl-NL" sz="1400" dirty="0" err="1">
                          <a:effectLst/>
                        </a:rPr>
                        <a:t>subsidio</a:t>
                      </a:r>
                      <a:endParaRPr lang="nl-N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</a:tr>
              <a:tr h="2281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8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dirty="0" err="1">
                          <a:effectLst/>
                        </a:rPr>
                        <a:t>Adaptashon</a:t>
                      </a:r>
                      <a:r>
                        <a:rPr lang="nl-NL" sz="1400" dirty="0">
                          <a:effectLst/>
                        </a:rPr>
                        <a:t> di </a:t>
                      </a:r>
                      <a:r>
                        <a:rPr lang="nl-NL" sz="1400" dirty="0" err="1">
                          <a:effectLst/>
                        </a:rPr>
                        <a:t>Codigo</a:t>
                      </a:r>
                      <a:r>
                        <a:rPr lang="nl-NL" sz="1400" dirty="0">
                          <a:effectLst/>
                        </a:rPr>
                        <a:t> </a:t>
                      </a:r>
                      <a:r>
                        <a:rPr lang="nl-NL" sz="1400" dirty="0" err="1">
                          <a:effectLst/>
                        </a:rPr>
                        <a:t>Penal</a:t>
                      </a:r>
                      <a:r>
                        <a:rPr lang="nl-NL" sz="1400" dirty="0">
                          <a:effectLst/>
                        </a:rPr>
                        <a:t> pa </a:t>
                      </a:r>
                      <a:r>
                        <a:rPr lang="nl-NL" sz="1400" dirty="0" err="1">
                          <a:effectLst/>
                        </a:rPr>
                        <a:t>castiga</a:t>
                      </a:r>
                      <a:r>
                        <a:rPr lang="nl-NL" sz="1400" dirty="0">
                          <a:effectLst/>
                        </a:rPr>
                        <a:t> ministro </a:t>
                      </a:r>
                      <a:r>
                        <a:rPr lang="nl-NL" sz="1400" dirty="0" err="1">
                          <a:effectLst/>
                        </a:rPr>
                        <a:t>cu</a:t>
                      </a:r>
                      <a:r>
                        <a:rPr lang="nl-NL" sz="1400" dirty="0">
                          <a:effectLst/>
                        </a:rPr>
                        <a:t> a viola </a:t>
                      </a:r>
                      <a:r>
                        <a:rPr lang="nl-NL" sz="1400" dirty="0" err="1">
                          <a:effectLst/>
                        </a:rPr>
                        <a:t>ley</a:t>
                      </a:r>
                      <a:endParaRPr lang="nl-N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400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</a:tr>
              <a:tr h="2281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9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dirty="0" err="1">
                          <a:effectLst/>
                        </a:rPr>
                        <a:t>Responsabilisashon</a:t>
                      </a:r>
                      <a:r>
                        <a:rPr lang="nl-NL" sz="1400" dirty="0">
                          <a:effectLst/>
                        </a:rPr>
                        <a:t> </a:t>
                      </a:r>
                      <a:r>
                        <a:rPr lang="nl-NL" sz="1400" dirty="0" err="1">
                          <a:effectLst/>
                        </a:rPr>
                        <a:t>financiero</a:t>
                      </a:r>
                      <a:r>
                        <a:rPr lang="nl-NL" sz="1400" dirty="0">
                          <a:effectLst/>
                        </a:rPr>
                        <a:t> di </a:t>
                      </a:r>
                      <a:r>
                        <a:rPr lang="nl-NL" sz="1400" dirty="0" err="1">
                          <a:effectLst/>
                        </a:rPr>
                        <a:t>funcshonario</a:t>
                      </a:r>
                      <a:r>
                        <a:rPr lang="nl-NL" sz="1400" dirty="0">
                          <a:effectLst/>
                        </a:rPr>
                        <a:t> </a:t>
                      </a:r>
                      <a:r>
                        <a:rPr lang="nl-NL" sz="1400" dirty="0" err="1">
                          <a:effectLst/>
                        </a:rPr>
                        <a:t>politico</a:t>
                      </a:r>
                      <a:r>
                        <a:rPr lang="nl-NL" sz="1400" dirty="0">
                          <a:effectLst/>
                        </a:rPr>
                        <a:t> </a:t>
                      </a:r>
                      <a:r>
                        <a:rPr lang="nl-NL" sz="1400" dirty="0" err="1">
                          <a:effectLst/>
                        </a:rPr>
                        <a:t>cu</a:t>
                      </a:r>
                      <a:r>
                        <a:rPr lang="nl-NL" sz="1400" dirty="0">
                          <a:effectLst/>
                        </a:rPr>
                        <a:t> a </a:t>
                      </a:r>
                      <a:r>
                        <a:rPr lang="nl-NL" sz="1400" dirty="0" err="1">
                          <a:effectLst/>
                        </a:rPr>
                        <a:t>comete</a:t>
                      </a:r>
                      <a:r>
                        <a:rPr lang="nl-NL" sz="1400" dirty="0">
                          <a:effectLst/>
                        </a:rPr>
                        <a:t> </a:t>
                      </a:r>
                      <a:r>
                        <a:rPr lang="nl-NL" sz="1400" dirty="0" err="1">
                          <a:effectLst/>
                        </a:rPr>
                        <a:t>acto</a:t>
                      </a:r>
                      <a:r>
                        <a:rPr lang="nl-NL" sz="1400" dirty="0">
                          <a:effectLst/>
                        </a:rPr>
                        <a:t> </a:t>
                      </a:r>
                      <a:r>
                        <a:rPr lang="nl-NL" sz="1400" dirty="0" err="1">
                          <a:effectLst/>
                        </a:rPr>
                        <a:t>ilegal</a:t>
                      </a:r>
                      <a:endParaRPr lang="nl-N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</a:tr>
              <a:tr h="2281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10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dirty="0" err="1">
                          <a:effectLst/>
                        </a:rPr>
                        <a:t>Ampliashon</a:t>
                      </a:r>
                      <a:r>
                        <a:rPr lang="nl-NL" sz="1400" dirty="0">
                          <a:effectLst/>
                        </a:rPr>
                        <a:t> di </a:t>
                      </a:r>
                      <a:r>
                        <a:rPr lang="nl-NL" sz="1400" dirty="0" err="1">
                          <a:effectLst/>
                        </a:rPr>
                        <a:t>autoridad</a:t>
                      </a:r>
                      <a:r>
                        <a:rPr lang="nl-NL" sz="1400" dirty="0">
                          <a:effectLst/>
                        </a:rPr>
                        <a:t> y </a:t>
                      </a:r>
                      <a:r>
                        <a:rPr lang="nl-NL" sz="1400" dirty="0" err="1">
                          <a:effectLst/>
                        </a:rPr>
                        <a:t>posibilidadnan</a:t>
                      </a:r>
                      <a:r>
                        <a:rPr lang="nl-NL" sz="1400" dirty="0">
                          <a:effectLst/>
                        </a:rPr>
                        <a:t> di </a:t>
                      </a:r>
                      <a:r>
                        <a:rPr lang="nl-NL" sz="1400" dirty="0" err="1">
                          <a:effectLst/>
                        </a:rPr>
                        <a:t>Controlaria</a:t>
                      </a:r>
                      <a:r>
                        <a:rPr lang="nl-NL" sz="1400" dirty="0">
                          <a:effectLst/>
                        </a:rPr>
                        <a:t> General</a:t>
                      </a:r>
                      <a:endParaRPr lang="nl-N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</a:tr>
              <a:tr h="2281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 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 </a:t>
                      </a:r>
                      <a:endParaRPr lang="nl-N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</a:tr>
              <a:tr h="2281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C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b="1" dirty="0">
                          <a:solidFill>
                            <a:schemeClr val="bg1"/>
                          </a:solidFill>
                          <a:effectLst/>
                        </a:rPr>
                        <a:t>APARATO ADMINISTRATIVO</a:t>
                      </a:r>
                      <a:endParaRPr lang="nl-NL" sz="1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>
                    <a:solidFill>
                      <a:schemeClr val="accent1"/>
                    </a:solidFill>
                  </a:tcPr>
                </a:tc>
              </a:tr>
              <a:tr h="2281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11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dirty="0" err="1">
                          <a:effectLst/>
                        </a:rPr>
                        <a:t>Implementa</a:t>
                      </a:r>
                      <a:r>
                        <a:rPr lang="nl-NL" sz="1400" dirty="0">
                          <a:effectLst/>
                        </a:rPr>
                        <a:t> </a:t>
                      </a:r>
                      <a:r>
                        <a:rPr lang="nl-NL" sz="1400" dirty="0" err="1">
                          <a:effectLst/>
                        </a:rPr>
                        <a:t>un</a:t>
                      </a:r>
                      <a:r>
                        <a:rPr lang="nl-NL" sz="1400" dirty="0">
                          <a:effectLst/>
                        </a:rPr>
                        <a:t> </a:t>
                      </a:r>
                      <a:r>
                        <a:rPr lang="nl-NL" sz="1400" dirty="0" err="1">
                          <a:effectLst/>
                        </a:rPr>
                        <a:t>trayecto</a:t>
                      </a:r>
                      <a:r>
                        <a:rPr lang="nl-NL" sz="1400" dirty="0">
                          <a:effectLst/>
                        </a:rPr>
                        <a:t> di </a:t>
                      </a:r>
                      <a:r>
                        <a:rPr lang="nl-NL" sz="1400" dirty="0" err="1">
                          <a:effectLst/>
                        </a:rPr>
                        <a:t>concientisashon</a:t>
                      </a:r>
                      <a:r>
                        <a:rPr lang="nl-NL" sz="1400" dirty="0">
                          <a:effectLst/>
                        </a:rPr>
                        <a:t> pa </a:t>
                      </a:r>
                      <a:r>
                        <a:rPr lang="nl-NL" sz="1400" dirty="0" err="1">
                          <a:effectLst/>
                        </a:rPr>
                        <a:t>cu</a:t>
                      </a:r>
                      <a:r>
                        <a:rPr lang="nl-NL" sz="1400" dirty="0">
                          <a:effectLst/>
                        </a:rPr>
                        <a:t> </a:t>
                      </a:r>
                      <a:r>
                        <a:rPr lang="nl-NL" sz="1400" dirty="0" err="1">
                          <a:effectLst/>
                        </a:rPr>
                        <a:t>integridad</a:t>
                      </a:r>
                      <a:r>
                        <a:rPr lang="nl-NL" sz="1400" dirty="0">
                          <a:effectLst/>
                        </a:rPr>
                        <a:t> di personal di </a:t>
                      </a:r>
                      <a:r>
                        <a:rPr lang="nl-NL" sz="1400" dirty="0" err="1">
                          <a:effectLst/>
                        </a:rPr>
                        <a:t>gobierno</a:t>
                      </a:r>
                      <a:endParaRPr lang="nl-N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</a:tr>
              <a:tr h="2281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12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dirty="0" err="1">
                          <a:effectLst/>
                        </a:rPr>
                        <a:t>Duna</a:t>
                      </a:r>
                      <a:r>
                        <a:rPr lang="nl-NL" sz="1400" dirty="0">
                          <a:effectLst/>
                        </a:rPr>
                        <a:t> </a:t>
                      </a:r>
                      <a:r>
                        <a:rPr lang="nl-NL" sz="1400" dirty="0" err="1">
                          <a:effectLst/>
                        </a:rPr>
                        <a:t>integridad</a:t>
                      </a:r>
                      <a:r>
                        <a:rPr lang="nl-NL" sz="1400" dirty="0">
                          <a:effectLst/>
                        </a:rPr>
                        <a:t> di personal </a:t>
                      </a:r>
                      <a:r>
                        <a:rPr lang="nl-NL" sz="1400" dirty="0" err="1">
                          <a:effectLst/>
                        </a:rPr>
                        <a:t>contenido</a:t>
                      </a:r>
                      <a:r>
                        <a:rPr lang="nl-NL" sz="1400" dirty="0">
                          <a:effectLst/>
                        </a:rPr>
                        <a:t> pa medio di </a:t>
                      </a:r>
                      <a:r>
                        <a:rPr lang="nl-NL" sz="1400" dirty="0" err="1">
                          <a:effectLst/>
                        </a:rPr>
                        <a:t>un</a:t>
                      </a:r>
                      <a:r>
                        <a:rPr lang="nl-NL" sz="1400" dirty="0">
                          <a:effectLst/>
                        </a:rPr>
                        <a:t> </a:t>
                      </a:r>
                      <a:r>
                        <a:rPr lang="nl-NL" sz="1400" dirty="0" err="1">
                          <a:effectLst/>
                        </a:rPr>
                        <a:t>variedad</a:t>
                      </a:r>
                      <a:r>
                        <a:rPr lang="nl-NL" sz="1400" dirty="0">
                          <a:effectLst/>
                        </a:rPr>
                        <a:t> di </a:t>
                      </a:r>
                      <a:r>
                        <a:rPr lang="nl-NL" sz="1400" dirty="0" err="1">
                          <a:effectLst/>
                        </a:rPr>
                        <a:t>instrumentario</a:t>
                      </a:r>
                      <a:r>
                        <a:rPr lang="nl-NL" sz="1400" dirty="0">
                          <a:effectLst/>
                        </a:rPr>
                        <a:t> </a:t>
                      </a:r>
                      <a:endParaRPr lang="nl-N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</a:tr>
              <a:tr h="2281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13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dirty="0" err="1">
                          <a:effectLst/>
                        </a:rPr>
                        <a:t>Responsabilisa</a:t>
                      </a:r>
                      <a:r>
                        <a:rPr lang="nl-NL" sz="1400" dirty="0">
                          <a:effectLst/>
                        </a:rPr>
                        <a:t> personal pa </a:t>
                      </a:r>
                      <a:r>
                        <a:rPr lang="nl-NL" sz="1400" dirty="0" err="1">
                          <a:effectLst/>
                        </a:rPr>
                        <a:t>gasto</a:t>
                      </a:r>
                      <a:r>
                        <a:rPr lang="nl-NL" sz="1400" dirty="0">
                          <a:effectLst/>
                        </a:rPr>
                        <a:t> no-</a:t>
                      </a:r>
                      <a:r>
                        <a:rPr lang="nl-NL" sz="1400" dirty="0" err="1">
                          <a:effectLst/>
                        </a:rPr>
                        <a:t>presupuesta</a:t>
                      </a:r>
                      <a:endParaRPr lang="nl-N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</a:tr>
              <a:tr h="2281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14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dirty="0" err="1">
                          <a:effectLst/>
                        </a:rPr>
                        <a:t>Percura</a:t>
                      </a:r>
                      <a:r>
                        <a:rPr lang="nl-NL" sz="1400" dirty="0">
                          <a:effectLst/>
                        </a:rPr>
                        <a:t> pa </a:t>
                      </a:r>
                      <a:r>
                        <a:rPr lang="nl-NL" sz="1400" dirty="0" err="1">
                          <a:effectLst/>
                        </a:rPr>
                        <a:t>un</a:t>
                      </a:r>
                      <a:r>
                        <a:rPr lang="nl-NL" sz="1400" dirty="0">
                          <a:effectLst/>
                        </a:rPr>
                        <a:t> staf </a:t>
                      </a:r>
                      <a:r>
                        <a:rPr lang="nl-NL" sz="1400" dirty="0" err="1">
                          <a:effectLst/>
                        </a:rPr>
                        <a:t>optimal</a:t>
                      </a:r>
                      <a:r>
                        <a:rPr lang="nl-NL" sz="1400" dirty="0">
                          <a:effectLst/>
                        </a:rPr>
                        <a:t> di CAD, ARA y Landsrecherche y </a:t>
                      </a:r>
                      <a:r>
                        <a:rPr lang="nl-NL" sz="1400" dirty="0" err="1">
                          <a:effectLst/>
                        </a:rPr>
                        <a:t>sigui</a:t>
                      </a:r>
                      <a:r>
                        <a:rPr lang="nl-NL" sz="1400" dirty="0">
                          <a:effectLst/>
                        </a:rPr>
                        <a:t> </a:t>
                      </a:r>
                      <a:r>
                        <a:rPr lang="nl-NL" sz="1400" dirty="0" err="1">
                          <a:effectLst/>
                        </a:rPr>
                        <a:t>nan</a:t>
                      </a:r>
                      <a:r>
                        <a:rPr lang="nl-NL" sz="1400" dirty="0">
                          <a:effectLst/>
                        </a:rPr>
                        <a:t> </a:t>
                      </a:r>
                      <a:r>
                        <a:rPr lang="nl-NL" sz="1400" dirty="0" err="1">
                          <a:effectLst/>
                        </a:rPr>
                        <a:t>recomendashonnan</a:t>
                      </a:r>
                      <a:endParaRPr lang="nl-N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</a:tr>
              <a:tr h="2281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15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dirty="0" err="1">
                          <a:effectLst/>
                        </a:rPr>
                        <a:t>Implementa</a:t>
                      </a:r>
                      <a:r>
                        <a:rPr lang="nl-NL" sz="1400" dirty="0">
                          <a:effectLst/>
                        </a:rPr>
                        <a:t> e </a:t>
                      </a:r>
                      <a:r>
                        <a:rPr lang="nl-NL" sz="1400" dirty="0" err="1">
                          <a:effectLst/>
                        </a:rPr>
                        <a:t>trayectonan</a:t>
                      </a:r>
                      <a:r>
                        <a:rPr lang="nl-NL" sz="1400" dirty="0">
                          <a:effectLst/>
                        </a:rPr>
                        <a:t> pa </a:t>
                      </a:r>
                      <a:r>
                        <a:rPr lang="nl-NL" sz="1400" dirty="0" err="1">
                          <a:effectLst/>
                        </a:rPr>
                        <a:t>mehora</a:t>
                      </a:r>
                      <a:r>
                        <a:rPr lang="nl-NL" sz="1400" dirty="0">
                          <a:effectLst/>
                        </a:rPr>
                        <a:t> </a:t>
                      </a:r>
                      <a:r>
                        <a:rPr lang="nl-NL" sz="1400" dirty="0" err="1">
                          <a:effectLst/>
                        </a:rPr>
                        <a:t>organisashon</a:t>
                      </a:r>
                      <a:r>
                        <a:rPr lang="nl-NL" sz="1400" dirty="0">
                          <a:effectLst/>
                        </a:rPr>
                        <a:t> </a:t>
                      </a:r>
                      <a:r>
                        <a:rPr lang="nl-NL" sz="1400" dirty="0" err="1">
                          <a:effectLst/>
                        </a:rPr>
                        <a:t>gubernamental</a:t>
                      </a:r>
                      <a:r>
                        <a:rPr lang="nl-NL" sz="1400" dirty="0">
                          <a:effectLst/>
                        </a:rPr>
                        <a:t> </a:t>
                      </a:r>
                      <a:r>
                        <a:rPr lang="nl-NL" sz="1400" dirty="0" err="1">
                          <a:effectLst/>
                        </a:rPr>
                        <a:t>cu</a:t>
                      </a:r>
                      <a:r>
                        <a:rPr lang="nl-NL" sz="1400" dirty="0">
                          <a:effectLst/>
                        </a:rPr>
                        <a:t> </a:t>
                      </a:r>
                      <a:r>
                        <a:rPr lang="nl-NL" sz="1400" dirty="0" err="1">
                          <a:effectLst/>
                        </a:rPr>
                        <a:t>vigor</a:t>
                      </a:r>
                      <a:endParaRPr lang="nl-N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400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</a:tr>
              <a:tr h="2281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16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dirty="0" err="1">
                          <a:effectLst/>
                        </a:rPr>
                        <a:t>Hiba</a:t>
                      </a:r>
                      <a:r>
                        <a:rPr lang="nl-NL" sz="1400" dirty="0">
                          <a:effectLst/>
                        </a:rPr>
                        <a:t> </a:t>
                      </a:r>
                      <a:r>
                        <a:rPr lang="nl-NL" sz="1400" dirty="0" err="1">
                          <a:effectLst/>
                        </a:rPr>
                        <a:t>un</a:t>
                      </a:r>
                      <a:r>
                        <a:rPr lang="nl-NL" sz="1400" dirty="0">
                          <a:effectLst/>
                        </a:rPr>
                        <a:t> </a:t>
                      </a:r>
                      <a:r>
                        <a:rPr lang="nl-NL" sz="1400" dirty="0" err="1">
                          <a:effectLst/>
                        </a:rPr>
                        <a:t>maneho</a:t>
                      </a:r>
                      <a:r>
                        <a:rPr lang="nl-NL" sz="1400" dirty="0">
                          <a:effectLst/>
                        </a:rPr>
                        <a:t> di personal </a:t>
                      </a:r>
                      <a:r>
                        <a:rPr lang="nl-NL" sz="1400" dirty="0" err="1">
                          <a:effectLst/>
                        </a:rPr>
                        <a:t>obhetivo</a:t>
                      </a:r>
                      <a:r>
                        <a:rPr lang="nl-NL" sz="1400" dirty="0">
                          <a:effectLst/>
                        </a:rPr>
                        <a:t> y </a:t>
                      </a:r>
                      <a:r>
                        <a:rPr lang="nl-NL" sz="1400" dirty="0" err="1">
                          <a:effectLst/>
                        </a:rPr>
                        <a:t>activo</a:t>
                      </a:r>
                      <a:r>
                        <a:rPr lang="nl-NL" sz="1400" dirty="0">
                          <a:effectLst/>
                        </a:rPr>
                        <a:t> </a:t>
                      </a:r>
                      <a:r>
                        <a:rPr lang="nl-NL" sz="1400" dirty="0" err="1">
                          <a:effectLst/>
                        </a:rPr>
                        <a:t>segun</a:t>
                      </a:r>
                      <a:r>
                        <a:rPr lang="nl-NL" sz="1400" dirty="0">
                          <a:effectLst/>
                        </a:rPr>
                        <a:t> criteria </a:t>
                      </a:r>
                      <a:r>
                        <a:rPr lang="nl-NL" sz="1400" dirty="0" err="1">
                          <a:effectLst/>
                        </a:rPr>
                        <a:t>estricto</a:t>
                      </a:r>
                      <a:endParaRPr lang="nl-N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</a:tr>
              <a:tr h="2281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17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dirty="0" err="1">
                          <a:effectLst/>
                        </a:rPr>
                        <a:t>Haci</a:t>
                      </a:r>
                      <a:r>
                        <a:rPr lang="nl-NL" sz="1400" dirty="0">
                          <a:effectLst/>
                        </a:rPr>
                        <a:t> </a:t>
                      </a:r>
                      <a:r>
                        <a:rPr lang="nl-NL" sz="1400" dirty="0" err="1">
                          <a:effectLst/>
                        </a:rPr>
                        <a:t>uzo</a:t>
                      </a:r>
                      <a:r>
                        <a:rPr lang="nl-NL" sz="1400" dirty="0">
                          <a:effectLst/>
                        </a:rPr>
                        <a:t> di e </a:t>
                      </a:r>
                      <a:r>
                        <a:rPr lang="nl-NL" sz="1400" dirty="0" err="1">
                          <a:effectLst/>
                        </a:rPr>
                        <a:t>posibilidad</a:t>
                      </a:r>
                      <a:r>
                        <a:rPr lang="nl-NL" sz="1400" dirty="0">
                          <a:effectLst/>
                        </a:rPr>
                        <a:t> pa </a:t>
                      </a:r>
                      <a:r>
                        <a:rPr lang="nl-NL" sz="1400" dirty="0" err="1">
                          <a:effectLst/>
                        </a:rPr>
                        <a:t>funcionario</a:t>
                      </a:r>
                      <a:r>
                        <a:rPr lang="nl-NL" sz="1400" dirty="0">
                          <a:effectLst/>
                        </a:rPr>
                        <a:t> </a:t>
                      </a:r>
                      <a:r>
                        <a:rPr lang="nl-NL" sz="1400" dirty="0" err="1">
                          <a:effectLst/>
                        </a:rPr>
                        <a:t>core</a:t>
                      </a:r>
                      <a:r>
                        <a:rPr lang="nl-NL" sz="1400" dirty="0">
                          <a:effectLst/>
                        </a:rPr>
                        <a:t> stage na </a:t>
                      </a:r>
                      <a:r>
                        <a:rPr lang="nl-NL" sz="1400" dirty="0" err="1">
                          <a:effectLst/>
                        </a:rPr>
                        <a:t>Hulanda</a:t>
                      </a:r>
                      <a:r>
                        <a:rPr lang="nl-NL" sz="1400" dirty="0">
                          <a:effectLst/>
                        </a:rPr>
                        <a:t> pa </a:t>
                      </a:r>
                      <a:r>
                        <a:rPr lang="nl-NL" sz="1400" dirty="0" err="1">
                          <a:effectLst/>
                        </a:rPr>
                        <a:t>aumenta</a:t>
                      </a:r>
                      <a:r>
                        <a:rPr lang="nl-NL" sz="1400" dirty="0">
                          <a:effectLst/>
                        </a:rPr>
                        <a:t> </a:t>
                      </a:r>
                      <a:r>
                        <a:rPr lang="nl-NL" sz="1400" dirty="0" err="1">
                          <a:effectLst/>
                        </a:rPr>
                        <a:t>nan</a:t>
                      </a:r>
                      <a:r>
                        <a:rPr lang="nl-NL" sz="1400" dirty="0">
                          <a:effectLst/>
                        </a:rPr>
                        <a:t> </a:t>
                      </a:r>
                      <a:r>
                        <a:rPr lang="nl-NL" sz="1400" dirty="0" err="1">
                          <a:effectLst/>
                        </a:rPr>
                        <a:t>calidad</a:t>
                      </a:r>
                      <a:endParaRPr lang="nl-N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4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</a:tr>
              <a:tr h="2281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18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dirty="0" err="1">
                          <a:effectLst/>
                        </a:rPr>
                        <a:t>Engrandece</a:t>
                      </a:r>
                      <a:r>
                        <a:rPr lang="nl-NL" sz="1400" dirty="0">
                          <a:effectLst/>
                        </a:rPr>
                        <a:t> e </a:t>
                      </a:r>
                      <a:r>
                        <a:rPr lang="nl-NL" sz="1400" dirty="0" err="1">
                          <a:effectLst/>
                        </a:rPr>
                        <a:t>flexibilidad</a:t>
                      </a:r>
                      <a:r>
                        <a:rPr lang="nl-NL" sz="1400" dirty="0">
                          <a:effectLst/>
                        </a:rPr>
                        <a:t> den </a:t>
                      </a:r>
                      <a:r>
                        <a:rPr lang="nl-NL" sz="1400" dirty="0" err="1">
                          <a:effectLst/>
                        </a:rPr>
                        <a:t>pago</a:t>
                      </a:r>
                      <a:r>
                        <a:rPr lang="nl-NL" sz="1400" dirty="0">
                          <a:effectLst/>
                        </a:rPr>
                        <a:t> di personal </a:t>
                      </a:r>
                      <a:r>
                        <a:rPr lang="nl-NL" sz="1400" dirty="0" err="1">
                          <a:effectLst/>
                        </a:rPr>
                        <a:t>ademas</a:t>
                      </a:r>
                      <a:r>
                        <a:rPr lang="nl-NL" sz="1400" dirty="0">
                          <a:effectLst/>
                        </a:rPr>
                        <a:t> di </a:t>
                      </a:r>
                      <a:r>
                        <a:rPr lang="nl-NL" sz="1400" dirty="0" err="1">
                          <a:effectLst/>
                        </a:rPr>
                        <a:t>introduci</a:t>
                      </a:r>
                      <a:r>
                        <a:rPr lang="nl-NL" sz="1400" dirty="0">
                          <a:effectLst/>
                        </a:rPr>
                        <a:t> e </a:t>
                      </a:r>
                      <a:r>
                        <a:rPr lang="nl-NL" sz="1400" dirty="0" err="1">
                          <a:effectLst/>
                        </a:rPr>
                        <a:t>Areglo</a:t>
                      </a:r>
                      <a:r>
                        <a:rPr lang="nl-NL" sz="1400" dirty="0">
                          <a:effectLst/>
                        </a:rPr>
                        <a:t> di Pago </a:t>
                      </a:r>
                      <a:r>
                        <a:rPr lang="nl-NL" sz="1400" dirty="0" err="1">
                          <a:effectLst/>
                        </a:rPr>
                        <a:t>nobo</a:t>
                      </a:r>
                      <a:endParaRPr lang="nl-N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</a:tr>
              <a:tr h="2281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 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 </a:t>
                      </a:r>
                      <a:endParaRPr lang="nl-N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</a:tr>
              <a:tr h="2281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D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b="1" dirty="0">
                          <a:solidFill>
                            <a:schemeClr val="bg1"/>
                          </a:solidFill>
                          <a:effectLst/>
                        </a:rPr>
                        <a:t>RELASHON CIUDADANO - GOBIERNO</a:t>
                      </a:r>
                      <a:endParaRPr lang="nl-NL" sz="1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>
                    <a:solidFill>
                      <a:schemeClr val="accent1"/>
                    </a:solidFill>
                  </a:tcPr>
                </a:tc>
              </a:tr>
              <a:tr h="2281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19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dirty="0" err="1">
                          <a:effectLst/>
                        </a:rPr>
                        <a:t>Aumenta</a:t>
                      </a:r>
                      <a:r>
                        <a:rPr lang="nl-NL" sz="1400" dirty="0">
                          <a:effectLst/>
                        </a:rPr>
                        <a:t> </a:t>
                      </a:r>
                      <a:r>
                        <a:rPr lang="nl-NL" sz="1400" dirty="0" err="1">
                          <a:effectLst/>
                        </a:rPr>
                        <a:t>conocemento</a:t>
                      </a:r>
                      <a:r>
                        <a:rPr lang="nl-NL" sz="1400" dirty="0">
                          <a:effectLst/>
                        </a:rPr>
                        <a:t> di </a:t>
                      </a:r>
                      <a:r>
                        <a:rPr lang="nl-NL" sz="1400" dirty="0" err="1">
                          <a:effectLst/>
                        </a:rPr>
                        <a:t>ciudadano</a:t>
                      </a:r>
                      <a:r>
                        <a:rPr lang="nl-NL" sz="1400" dirty="0">
                          <a:effectLst/>
                        </a:rPr>
                        <a:t> pa </a:t>
                      </a:r>
                      <a:r>
                        <a:rPr lang="nl-NL" sz="1400" dirty="0" err="1">
                          <a:effectLst/>
                        </a:rPr>
                        <a:t>cu</a:t>
                      </a:r>
                      <a:r>
                        <a:rPr lang="nl-NL" sz="1400" dirty="0">
                          <a:effectLst/>
                        </a:rPr>
                        <a:t> </a:t>
                      </a:r>
                      <a:r>
                        <a:rPr lang="nl-NL" sz="1400" dirty="0" err="1">
                          <a:effectLst/>
                        </a:rPr>
                        <a:t>Constitushon</a:t>
                      </a:r>
                      <a:r>
                        <a:rPr lang="nl-NL" sz="1400" dirty="0">
                          <a:effectLst/>
                        </a:rPr>
                        <a:t> y </a:t>
                      </a:r>
                      <a:r>
                        <a:rPr lang="nl-NL" sz="1400" dirty="0" err="1">
                          <a:effectLst/>
                        </a:rPr>
                        <a:t>obligashon</a:t>
                      </a:r>
                      <a:r>
                        <a:rPr lang="nl-NL" sz="1400" dirty="0">
                          <a:effectLst/>
                        </a:rPr>
                        <a:t> di </a:t>
                      </a:r>
                      <a:r>
                        <a:rPr lang="nl-NL" sz="1400" dirty="0" err="1">
                          <a:effectLst/>
                        </a:rPr>
                        <a:t>gobierno</a:t>
                      </a:r>
                      <a:r>
                        <a:rPr lang="nl-NL" sz="1400" dirty="0">
                          <a:effectLst/>
                        </a:rPr>
                        <a:t> di </a:t>
                      </a:r>
                      <a:r>
                        <a:rPr lang="nl-NL" sz="1400" dirty="0" err="1">
                          <a:effectLst/>
                        </a:rPr>
                        <a:t>transparencia</a:t>
                      </a:r>
                      <a:endParaRPr lang="nl-N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</a:tr>
              <a:tr h="2281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20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dirty="0" err="1">
                          <a:effectLst/>
                        </a:rPr>
                        <a:t>Institui</a:t>
                      </a:r>
                      <a:r>
                        <a:rPr lang="nl-NL" sz="1400" dirty="0">
                          <a:effectLst/>
                        </a:rPr>
                        <a:t> </a:t>
                      </a:r>
                      <a:r>
                        <a:rPr lang="nl-NL" sz="1400" dirty="0" err="1">
                          <a:effectLst/>
                        </a:rPr>
                        <a:t>un</a:t>
                      </a:r>
                      <a:r>
                        <a:rPr lang="nl-NL" sz="1400" dirty="0">
                          <a:effectLst/>
                        </a:rPr>
                        <a:t> </a:t>
                      </a:r>
                      <a:r>
                        <a:rPr lang="nl-NL" sz="1400" dirty="0" err="1">
                          <a:effectLst/>
                        </a:rPr>
                        <a:t>Task</a:t>
                      </a:r>
                      <a:r>
                        <a:rPr lang="nl-NL" sz="1400" dirty="0">
                          <a:effectLst/>
                        </a:rPr>
                        <a:t> Force pa </a:t>
                      </a:r>
                      <a:r>
                        <a:rPr lang="nl-NL" sz="1400" dirty="0" err="1">
                          <a:effectLst/>
                        </a:rPr>
                        <a:t>implementa</a:t>
                      </a:r>
                      <a:r>
                        <a:rPr lang="nl-NL" sz="1400" dirty="0">
                          <a:effectLst/>
                        </a:rPr>
                        <a:t> e </a:t>
                      </a:r>
                      <a:r>
                        <a:rPr lang="nl-NL" sz="1400" dirty="0" err="1">
                          <a:effectLst/>
                        </a:rPr>
                        <a:t>recomendashonnan</a:t>
                      </a:r>
                      <a:r>
                        <a:rPr lang="nl-NL" sz="1400" dirty="0">
                          <a:effectLst/>
                        </a:rPr>
                        <a:t> </a:t>
                      </a:r>
                      <a:r>
                        <a:rPr lang="nl-NL" sz="1400" dirty="0" err="1">
                          <a:effectLst/>
                        </a:rPr>
                        <a:t>ariba</a:t>
                      </a:r>
                      <a:r>
                        <a:rPr lang="nl-NL" sz="1400" dirty="0">
                          <a:effectLst/>
                        </a:rPr>
                        <a:t> </a:t>
                      </a:r>
                      <a:r>
                        <a:rPr lang="nl-NL" sz="1400" dirty="0" err="1">
                          <a:effectLst/>
                        </a:rPr>
                        <a:t>integralmente</a:t>
                      </a:r>
                      <a:endParaRPr lang="nl-N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2278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155275"/>
            <a:ext cx="10515600" cy="707367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</a:rPr>
              <a:t>UN RECAPITULASHON DI E RECOMENDASHONNAN</a:t>
            </a:r>
            <a:endParaRPr lang="nl-NL" sz="4000" b="1" dirty="0">
              <a:solidFill>
                <a:srgbClr val="0070C0"/>
              </a:solidFill>
            </a:endParaRPr>
          </a:p>
        </p:txBody>
      </p:sp>
      <p:graphicFrame>
        <p:nvGraphicFramePr>
          <p:cNvPr id="4" name="Tijdelijke aanduiding voor inhou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992313"/>
              </p:ext>
            </p:extLst>
          </p:nvPr>
        </p:nvGraphicFramePr>
        <p:xfrm>
          <a:off x="966155" y="733244"/>
          <a:ext cx="10127414" cy="61636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0337"/>
                <a:gridCol w="9298808"/>
                <a:gridCol w="368269"/>
              </a:tblGrid>
              <a:tr h="2226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</a:t>
                      </a:r>
                      <a:endParaRPr lang="nl-N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EN </a:t>
                      </a:r>
                      <a:r>
                        <a:rPr lang="nl-NL" sz="1400">
                          <a:effectLst/>
                        </a:rPr>
                        <a:t>CUANTO PARTIDO POLITICO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</a:tr>
              <a:tr h="2226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</a:t>
                      </a:r>
                      <a:endParaRPr lang="nl-N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dirty="0" err="1">
                          <a:solidFill>
                            <a:srgbClr val="00B050"/>
                          </a:solidFill>
                          <a:effectLst/>
                        </a:rPr>
                        <a:t>Agrupashon</a:t>
                      </a:r>
                      <a:r>
                        <a:rPr lang="nl-NL" sz="1400" dirty="0">
                          <a:solidFill>
                            <a:srgbClr val="00B050"/>
                          </a:solidFill>
                          <a:effectLst/>
                        </a:rPr>
                        <a:t> </a:t>
                      </a:r>
                      <a:r>
                        <a:rPr lang="nl-NL" sz="1400" dirty="0" err="1">
                          <a:solidFill>
                            <a:srgbClr val="00B050"/>
                          </a:solidFill>
                          <a:effectLst/>
                        </a:rPr>
                        <a:t>politico</a:t>
                      </a:r>
                      <a:r>
                        <a:rPr lang="nl-NL" sz="1400" dirty="0">
                          <a:solidFill>
                            <a:srgbClr val="00B050"/>
                          </a:solidFill>
                          <a:effectLst/>
                        </a:rPr>
                        <a:t> mester tin e forma </a:t>
                      </a:r>
                      <a:r>
                        <a:rPr lang="nl-NL" sz="1400" dirty="0" err="1">
                          <a:solidFill>
                            <a:srgbClr val="00B050"/>
                          </a:solidFill>
                          <a:effectLst/>
                        </a:rPr>
                        <a:t>legal</a:t>
                      </a:r>
                      <a:r>
                        <a:rPr lang="nl-NL" sz="1400" dirty="0">
                          <a:solidFill>
                            <a:srgbClr val="00B050"/>
                          </a:solidFill>
                          <a:effectLst/>
                        </a:rPr>
                        <a:t> di </a:t>
                      </a:r>
                      <a:r>
                        <a:rPr lang="nl-NL" sz="1400" dirty="0" err="1">
                          <a:solidFill>
                            <a:srgbClr val="00B050"/>
                          </a:solidFill>
                          <a:effectLst/>
                        </a:rPr>
                        <a:t>un</a:t>
                      </a:r>
                      <a:r>
                        <a:rPr lang="nl-NL" sz="1400" dirty="0">
                          <a:solidFill>
                            <a:srgbClr val="00B050"/>
                          </a:solidFill>
                          <a:effectLst/>
                        </a:rPr>
                        <a:t> </a:t>
                      </a:r>
                      <a:r>
                        <a:rPr lang="nl-NL" sz="1400" dirty="0" err="1">
                          <a:solidFill>
                            <a:srgbClr val="00B050"/>
                          </a:solidFill>
                          <a:effectLst/>
                        </a:rPr>
                        <a:t>asociashon</a:t>
                      </a:r>
                      <a:r>
                        <a:rPr lang="nl-NL" sz="1400" dirty="0">
                          <a:solidFill>
                            <a:srgbClr val="00B050"/>
                          </a:solidFill>
                          <a:effectLst/>
                        </a:rPr>
                        <a:t> </a:t>
                      </a:r>
                      <a:r>
                        <a:rPr lang="nl-NL" sz="1400" dirty="0" err="1">
                          <a:solidFill>
                            <a:srgbClr val="00B050"/>
                          </a:solidFill>
                          <a:effectLst/>
                        </a:rPr>
                        <a:t>cu</a:t>
                      </a:r>
                      <a:r>
                        <a:rPr lang="nl-NL" sz="1400" dirty="0">
                          <a:solidFill>
                            <a:srgbClr val="00B050"/>
                          </a:solidFill>
                          <a:effectLst/>
                        </a:rPr>
                        <a:t> tin </a:t>
                      </a:r>
                      <a:r>
                        <a:rPr lang="nl-NL" sz="1400" dirty="0" err="1">
                          <a:solidFill>
                            <a:srgbClr val="00B050"/>
                          </a:solidFill>
                          <a:effectLst/>
                        </a:rPr>
                        <a:t>personalidad</a:t>
                      </a:r>
                      <a:r>
                        <a:rPr lang="nl-NL" sz="1400" dirty="0">
                          <a:solidFill>
                            <a:srgbClr val="00B050"/>
                          </a:solidFill>
                          <a:effectLst/>
                        </a:rPr>
                        <a:t> </a:t>
                      </a:r>
                      <a:r>
                        <a:rPr lang="nl-NL" sz="1400" dirty="0" err="1">
                          <a:solidFill>
                            <a:srgbClr val="00B050"/>
                          </a:solidFill>
                          <a:effectLst/>
                        </a:rPr>
                        <a:t>huridico</a:t>
                      </a:r>
                      <a:r>
                        <a:rPr lang="nl-NL" sz="1400" dirty="0">
                          <a:solidFill>
                            <a:srgbClr val="00B050"/>
                          </a:solidFill>
                          <a:effectLst/>
                        </a:rPr>
                        <a:t>.</a:t>
                      </a:r>
                      <a:endParaRPr lang="nl-NL" sz="140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b="1" dirty="0">
                          <a:solidFill>
                            <a:srgbClr val="00B050"/>
                          </a:solidFill>
                          <a:effectLst/>
                        </a:rPr>
                        <a:t>S</a:t>
                      </a:r>
                      <a:endParaRPr lang="nl-NL" sz="14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</a:tr>
              <a:tr h="2226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</a:t>
                      </a:r>
                      <a:endParaRPr lang="nl-N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dirty="0" err="1">
                          <a:solidFill>
                            <a:srgbClr val="FF0000"/>
                          </a:solidFill>
                          <a:effectLst/>
                        </a:rPr>
                        <a:t>Regla</a:t>
                      </a:r>
                      <a:r>
                        <a:rPr lang="nl-NL" sz="14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nl-NL" sz="1400" dirty="0" err="1">
                          <a:solidFill>
                            <a:srgbClr val="FF0000"/>
                          </a:solidFill>
                          <a:effectLst/>
                        </a:rPr>
                        <a:t>terminantemente</a:t>
                      </a:r>
                      <a:r>
                        <a:rPr lang="nl-NL" sz="1400" dirty="0">
                          <a:solidFill>
                            <a:srgbClr val="FF0000"/>
                          </a:solidFill>
                          <a:effectLst/>
                        </a:rPr>
                        <a:t> e </a:t>
                      </a:r>
                      <a:r>
                        <a:rPr lang="nl-NL" sz="1400" dirty="0" err="1">
                          <a:solidFill>
                            <a:srgbClr val="FF0000"/>
                          </a:solidFill>
                          <a:effectLst/>
                        </a:rPr>
                        <a:t>financiamento</a:t>
                      </a:r>
                      <a:r>
                        <a:rPr lang="nl-NL" sz="1400" dirty="0">
                          <a:solidFill>
                            <a:srgbClr val="FF0000"/>
                          </a:solidFill>
                          <a:effectLst/>
                        </a:rPr>
                        <a:t> di </a:t>
                      </a:r>
                      <a:r>
                        <a:rPr lang="nl-NL" sz="1400" dirty="0" err="1">
                          <a:solidFill>
                            <a:srgbClr val="FF0000"/>
                          </a:solidFill>
                          <a:effectLst/>
                        </a:rPr>
                        <a:t>partido</a:t>
                      </a:r>
                      <a:r>
                        <a:rPr lang="nl-NL" sz="14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nl-NL" sz="1400" dirty="0" err="1">
                          <a:solidFill>
                            <a:srgbClr val="FF0000"/>
                          </a:solidFill>
                          <a:effectLst/>
                        </a:rPr>
                        <a:t>politico</a:t>
                      </a:r>
                      <a:r>
                        <a:rPr lang="nl-NL" sz="1400" dirty="0">
                          <a:solidFill>
                            <a:srgbClr val="FF0000"/>
                          </a:solidFill>
                          <a:effectLst/>
                        </a:rPr>
                        <a:t>. </a:t>
                      </a:r>
                      <a:endParaRPr lang="nl-NL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</a:rPr>
                        <a:t>N</a:t>
                      </a:r>
                      <a:endParaRPr lang="nl-NL" sz="1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</a:tr>
              <a:tr h="2226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dirty="0" err="1">
                          <a:solidFill>
                            <a:srgbClr val="FF0000"/>
                          </a:solidFill>
                          <a:effectLst/>
                        </a:rPr>
                        <a:t>Un</a:t>
                      </a:r>
                      <a:r>
                        <a:rPr lang="nl-NL" sz="14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nl-NL" sz="1400" dirty="0" err="1">
                          <a:solidFill>
                            <a:srgbClr val="FF0000"/>
                          </a:solidFill>
                          <a:effectLst/>
                        </a:rPr>
                        <a:t>posibel</a:t>
                      </a:r>
                      <a:r>
                        <a:rPr lang="nl-NL" sz="14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nl-NL" sz="1400" dirty="0" err="1">
                          <a:solidFill>
                            <a:srgbClr val="FF0000"/>
                          </a:solidFill>
                          <a:effectLst/>
                        </a:rPr>
                        <a:t>areglo</a:t>
                      </a:r>
                      <a:r>
                        <a:rPr lang="nl-NL" sz="1400" dirty="0">
                          <a:solidFill>
                            <a:srgbClr val="FF0000"/>
                          </a:solidFill>
                          <a:effectLst/>
                        </a:rPr>
                        <a:t> di </a:t>
                      </a:r>
                      <a:r>
                        <a:rPr lang="nl-NL" sz="1400" dirty="0" err="1">
                          <a:solidFill>
                            <a:srgbClr val="FF0000"/>
                          </a:solidFill>
                          <a:effectLst/>
                        </a:rPr>
                        <a:t>subsidio</a:t>
                      </a:r>
                      <a:r>
                        <a:rPr lang="nl-NL" sz="1400" dirty="0">
                          <a:solidFill>
                            <a:srgbClr val="FF0000"/>
                          </a:solidFill>
                          <a:effectLst/>
                        </a:rPr>
                        <a:t> pa </a:t>
                      </a:r>
                      <a:r>
                        <a:rPr lang="nl-NL" sz="1400" dirty="0" err="1">
                          <a:solidFill>
                            <a:srgbClr val="FF0000"/>
                          </a:solidFill>
                          <a:effectLst/>
                        </a:rPr>
                        <a:t>eleva</a:t>
                      </a:r>
                      <a:r>
                        <a:rPr lang="nl-NL" sz="14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nl-NL" sz="1400" dirty="0" err="1">
                          <a:solidFill>
                            <a:srgbClr val="FF0000"/>
                          </a:solidFill>
                          <a:effectLst/>
                        </a:rPr>
                        <a:t>nivel</a:t>
                      </a:r>
                      <a:r>
                        <a:rPr lang="nl-NL" sz="1400" dirty="0">
                          <a:solidFill>
                            <a:srgbClr val="FF0000"/>
                          </a:solidFill>
                          <a:effectLst/>
                        </a:rPr>
                        <a:t> di </a:t>
                      </a:r>
                      <a:r>
                        <a:rPr lang="nl-NL" sz="1400" dirty="0" err="1">
                          <a:solidFill>
                            <a:srgbClr val="FF0000"/>
                          </a:solidFill>
                          <a:effectLst/>
                        </a:rPr>
                        <a:t>funcshonamento</a:t>
                      </a:r>
                      <a:r>
                        <a:rPr lang="nl-NL" sz="1400" dirty="0">
                          <a:solidFill>
                            <a:srgbClr val="FF0000"/>
                          </a:solidFill>
                          <a:effectLst/>
                        </a:rPr>
                        <a:t> di </a:t>
                      </a:r>
                      <a:r>
                        <a:rPr lang="nl-NL" sz="1400" dirty="0" err="1">
                          <a:solidFill>
                            <a:srgbClr val="FF0000"/>
                          </a:solidFill>
                          <a:effectLst/>
                        </a:rPr>
                        <a:t>partido</a:t>
                      </a:r>
                      <a:r>
                        <a:rPr lang="nl-NL" sz="14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nl-NL" sz="1400" dirty="0" err="1">
                          <a:solidFill>
                            <a:srgbClr val="FF0000"/>
                          </a:solidFill>
                          <a:effectLst/>
                        </a:rPr>
                        <a:t>politico</a:t>
                      </a:r>
                      <a:r>
                        <a:rPr lang="nl-NL" sz="1400" dirty="0">
                          <a:solidFill>
                            <a:srgbClr val="FF0000"/>
                          </a:solidFill>
                          <a:effectLst/>
                        </a:rPr>
                        <a:t>. </a:t>
                      </a:r>
                      <a:endParaRPr lang="nl-NL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</a:rPr>
                        <a:t>N</a:t>
                      </a:r>
                      <a:endParaRPr lang="nl-NL" sz="1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</a:tr>
              <a:tr h="2226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nl-N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 </a:t>
                      </a:r>
                      <a:endParaRPr lang="nl-NL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</a:tr>
              <a:tr h="2226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B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b="1" dirty="0">
                          <a:solidFill>
                            <a:schemeClr val="bg1"/>
                          </a:solidFill>
                          <a:effectLst/>
                        </a:rPr>
                        <a:t>INTEGRIDAD DEN DESEMPEÑO DI FUNCSHON POLITICO Y DI GOBERNASHON</a:t>
                      </a:r>
                      <a:endParaRPr lang="nl-NL" sz="1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 </a:t>
                      </a:r>
                      <a:endParaRPr lang="nl-NL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>
                    <a:solidFill>
                      <a:schemeClr val="accent1"/>
                    </a:solidFill>
                  </a:tcPr>
                </a:tc>
              </a:tr>
              <a:tr h="2226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4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dirty="0" err="1">
                          <a:solidFill>
                            <a:srgbClr val="00B050"/>
                          </a:solidFill>
                          <a:effectLst/>
                        </a:rPr>
                        <a:t>Adaptashon</a:t>
                      </a:r>
                      <a:r>
                        <a:rPr lang="nl-NL" sz="1400" dirty="0">
                          <a:solidFill>
                            <a:srgbClr val="00B050"/>
                          </a:solidFill>
                          <a:effectLst/>
                        </a:rPr>
                        <a:t> di Reglamento di </a:t>
                      </a:r>
                      <a:r>
                        <a:rPr lang="nl-NL" sz="1400" dirty="0" err="1">
                          <a:solidFill>
                            <a:srgbClr val="00B050"/>
                          </a:solidFill>
                          <a:effectLst/>
                        </a:rPr>
                        <a:t>Ordo</a:t>
                      </a:r>
                      <a:r>
                        <a:rPr lang="nl-NL" sz="1400" dirty="0">
                          <a:solidFill>
                            <a:srgbClr val="00B050"/>
                          </a:solidFill>
                          <a:effectLst/>
                        </a:rPr>
                        <a:t> di </a:t>
                      </a:r>
                      <a:r>
                        <a:rPr lang="nl-NL" sz="1400" dirty="0" err="1">
                          <a:solidFill>
                            <a:srgbClr val="00B050"/>
                          </a:solidFill>
                          <a:effectLst/>
                        </a:rPr>
                        <a:t>Conseho</a:t>
                      </a:r>
                      <a:r>
                        <a:rPr lang="nl-NL" sz="1400" dirty="0">
                          <a:solidFill>
                            <a:srgbClr val="00B050"/>
                          </a:solidFill>
                          <a:effectLst/>
                        </a:rPr>
                        <a:t> di Ministro</a:t>
                      </a:r>
                      <a:endParaRPr lang="nl-NL" sz="140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b="1" dirty="0">
                          <a:solidFill>
                            <a:srgbClr val="00B050"/>
                          </a:solidFill>
                          <a:effectLst/>
                        </a:rPr>
                        <a:t>S</a:t>
                      </a:r>
                      <a:endParaRPr lang="nl-NL" sz="14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</a:tr>
              <a:tr h="2226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5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dirty="0" err="1">
                          <a:solidFill>
                            <a:srgbClr val="7030A0"/>
                          </a:solidFill>
                          <a:effectLst/>
                        </a:rPr>
                        <a:t>Transparencia</a:t>
                      </a:r>
                      <a:r>
                        <a:rPr lang="nl-NL" sz="1400" dirty="0">
                          <a:solidFill>
                            <a:srgbClr val="7030A0"/>
                          </a:solidFill>
                          <a:effectLst/>
                        </a:rPr>
                        <a:t> den </a:t>
                      </a:r>
                      <a:r>
                        <a:rPr lang="nl-NL" sz="1400" dirty="0" err="1">
                          <a:solidFill>
                            <a:srgbClr val="7030A0"/>
                          </a:solidFill>
                          <a:effectLst/>
                        </a:rPr>
                        <a:t>funcshon</a:t>
                      </a:r>
                      <a:r>
                        <a:rPr lang="nl-NL" sz="1400" dirty="0">
                          <a:solidFill>
                            <a:srgbClr val="7030A0"/>
                          </a:solidFill>
                          <a:effectLst/>
                        </a:rPr>
                        <a:t> den </a:t>
                      </a:r>
                      <a:r>
                        <a:rPr lang="nl-NL" sz="1400" dirty="0" err="1">
                          <a:solidFill>
                            <a:srgbClr val="7030A0"/>
                          </a:solidFill>
                          <a:effectLst/>
                        </a:rPr>
                        <a:t>banda</a:t>
                      </a:r>
                      <a:r>
                        <a:rPr lang="nl-NL" sz="1400" dirty="0">
                          <a:solidFill>
                            <a:srgbClr val="7030A0"/>
                          </a:solidFill>
                          <a:effectLst/>
                        </a:rPr>
                        <a:t> y </a:t>
                      </a:r>
                      <a:r>
                        <a:rPr lang="nl-NL" sz="1400" dirty="0" err="1">
                          <a:solidFill>
                            <a:srgbClr val="7030A0"/>
                          </a:solidFill>
                          <a:effectLst/>
                        </a:rPr>
                        <a:t>situashon</a:t>
                      </a:r>
                      <a:r>
                        <a:rPr lang="nl-NL" sz="1400" dirty="0"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lang="nl-NL" sz="1400" dirty="0" err="1">
                          <a:solidFill>
                            <a:srgbClr val="7030A0"/>
                          </a:solidFill>
                          <a:effectLst/>
                        </a:rPr>
                        <a:t>financiero</a:t>
                      </a:r>
                      <a:r>
                        <a:rPr lang="nl-NL" sz="1400" dirty="0">
                          <a:solidFill>
                            <a:srgbClr val="7030A0"/>
                          </a:solidFill>
                          <a:effectLst/>
                        </a:rPr>
                        <a:t> di ministro/</a:t>
                      </a:r>
                      <a:r>
                        <a:rPr lang="nl-NL" sz="1400" dirty="0" err="1">
                          <a:solidFill>
                            <a:srgbClr val="7030A0"/>
                          </a:solidFill>
                          <a:effectLst/>
                        </a:rPr>
                        <a:t>parlamentario</a:t>
                      </a:r>
                      <a:endParaRPr lang="nl-NL" sz="1400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b="1" dirty="0">
                          <a:solidFill>
                            <a:srgbClr val="7030A0"/>
                          </a:solidFill>
                          <a:effectLst/>
                        </a:rPr>
                        <a:t>?</a:t>
                      </a:r>
                      <a:endParaRPr lang="nl-NL" sz="14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</a:tr>
              <a:tr h="2226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6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dirty="0" err="1">
                          <a:solidFill>
                            <a:srgbClr val="7030A0"/>
                          </a:solidFill>
                          <a:effectLst/>
                        </a:rPr>
                        <a:t>Modifica</a:t>
                      </a:r>
                      <a:r>
                        <a:rPr lang="nl-NL" sz="1400" dirty="0"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lang="nl-NL" sz="1400" dirty="0" err="1">
                          <a:solidFill>
                            <a:srgbClr val="7030A0"/>
                          </a:solidFill>
                          <a:effectLst/>
                        </a:rPr>
                        <a:t>specialmente</a:t>
                      </a:r>
                      <a:r>
                        <a:rPr lang="nl-NL" sz="1400" dirty="0">
                          <a:solidFill>
                            <a:srgbClr val="7030A0"/>
                          </a:solidFill>
                          <a:effectLst/>
                        </a:rPr>
                        <a:t> art. 31 den </a:t>
                      </a:r>
                      <a:r>
                        <a:rPr lang="nl-NL" sz="1400" dirty="0" err="1">
                          <a:solidFill>
                            <a:srgbClr val="7030A0"/>
                          </a:solidFill>
                          <a:effectLst/>
                        </a:rPr>
                        <a:t>Ordenansa</a:t>
                      </a:r>
                      <a:r>
                        <a:rPr lang="nl-NL" sz="1400" dirty="0">
                          <a:solidFill>
                            <a:srgbClr val="7030A0"/>
                          </a:solidFill>
                          <a:effectLst/>
                        </a:rPr>
                        <a:t> di </a:t>
                      </a:r>
                      <a:r>
                        <a:rPr lang="nl-NL" sz="1400" dirty="0" err="1">
                          <a:solidFill>
                            <a:srgbClr val="7030A0"/>
                          </a:solidFill>
                          <a:effectLst/>
                        </a:rPr>
                        <a:t>Comptabilidad</a:t>
                      </a:r>
                      <a:endParaRPr lang="nl-NL" sz="1400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b="1" dirty="0">
                          <a:solidFill>
                            <a:srgbClr val="7030A0"/>
                          </a:solidFill>
                          <a:effectLst/>
                        </a:rPr>
                        <a:t>?</a:t>
                      </a:r>
                      <a:endParaRPr lang="nl-NL" sz="14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</a:tr>
              <a:tr h="2226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7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dirty="0" err="1">
                          <a:solidFill>
                            <a:srgbClr val="FF0000"/>
                          </a:solidFill>
                          <a:effectLst/>
                        </a:rPr>
                        <a:t>Areglo</a:t>
                      </a:r>
                      <a:r>
                        <a:rPr lang="nl-NL" sz="1400" dirty="0">
                          <a:solidFill>
                            <a:srgbClr val="FF0000"/>
                          </a:solidFill>
                          <a:effectLst/>
                        </a:rPr>
                        <a:t> pa </a:t>
                      </a:r>
                      <a:r>
                        <a:rPr lang="nl-NL" sz="1400" dirty="0" err="1">
                          <a:solidFill>
                            <a:srgbClr val="FF0000"/>
                          </a:solidFill>
                          <a:effectLst/>
                        </a:rPr>
                        <a:t>controla</a:t>
                      </a:r>
                      <a:r>
                        <a:rPr lang="nl-NL" sz="14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nl-NL" sz="1400" dirty="0" err="1">
                          <a:solidFill>
                            <a:srgbClr val="FF0000"/>
                          </a:solidFill>
                          <a:effectLst/>
                        </a:rPr>
                        <a:t>integridad</a:t>
                      </a:r>
                      <a:r>
                        <a:rPr lang="nl-NL" sz="1400" dirty="0">
                          <a:solidFill>
                            <a:srgbClr val="FF0000"/>
                          </a:solidFill>
                          <a:effectLst/>
                        </a:rPr>
                        <a:t> di </a:t>
                      </a:r>
                      <a:r>
                        <a:rPr lang="nl-NL" sz="1400" dirty="0" err="1">
                          <a:solidFill>
                            <a:srgbClr val="FF0000"/>
                          </a:solidFill>
                          <a:effectLst/>
                        </a:rPr>
                        <a:t>esnan</a:t>
                      </a:r>
                      <a:r>
                        <a:rPr lang="nl-NL" sz="14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nl-NL" sz="1400" dirty="0" err="1">
                          <a:solidFill>
                            <a:srgbClr val="FF0000"/>
                          </a:solidFill>
                          <a:effectLst/>
                        </a:rPr>
                        <a:t>cu</a:t>
                      </a:r>
                      <a:r>
                        <a:rPr lang="nl-NL" sz="1400" dirty="0">
                          <a:solidFill>
                            <a:srgbClr val="FF0000"/>
                          </a:solidFill>
                          <a:effectLst/>
                        </a:rPr>
                        <a:t> ta </a:t>
                      </a:r>
                      <a:r>
                        <a:rPr lang="nl-NL" sz="1400" dirty="0" err="1">
                          <a:solidFill>
                            <a:srgbClr val="FF0000"/>
                          </a:solidFill>
                          <a:effectLst/>
                        </a:rPr>
                        <a:t>pidi</a:t>
                      </a:r>
                      <a:r>
                        <a:rPr lang="nl-NL" sz="14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nl-NL" sz="1400" dirty="0" err="1">
                          <a:solidFill>
                            <a:srgbClr val="FF0000"/>
                          </a:solidFill>
                          <a:effectLst/>
                        </a:rPr>
                        <a:t>permiso</a:t>
                      </a:r>
                      <a:r>
                        <a:rPr lang="nl-NL" sz="1400" dirty="0">
                          <a:solidFill>
                            <a:srgbClr val="FF0000"/>
                          </a:solidFill>
                          <a:effectLst/>
                        </a:rPr>
                        <a:t>/</a:t>
                      </a:r>
                      <a:r>
                        <a:rPr lang="nl-NL" sz="1400" dirty="0" err="1">
                          <a:solidFill>
                            <a:srgbClr val="FF0000"/>
                          </a:solidFill>
                          <a:effectLst/>
                        </a:rPr>
                        <a:t>subsidio</a:t>
                      </a:r>
                      <a:endParaRPr lang="nl-NL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b="1" dirty="0">
                          <a:solidFill>
                            <a:srgbClr val="FF0000"/>
                          </a:solidFill>
                          <a:effectLst/>
                        </a:rPr>
                        <a:t>N</a:t>
                      </a:r>
                      <a:endParaRPr lang="nl-NL" sz="1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</a:tr>
              <a:tr h="2226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8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dirty="0" err="1">
                          <a:solidFill>
                            <a:srgbClr val="7030A0"/>
                          </a:solidFill>
                          <a:effectLst/>
                        </a:rPr>
                        <a:t>Adaptashon</a:t>
                      </a:r>
                      <a:r>
                        <a:rPr lang="nl-NL" sz="1400" dirty="0">
                          <a:solidFill>
                            <a:srgbClr val="7030A0"/>
                          </a:solidFill>
                          <a:effectLst/>
                        </a:rPr>
                        <a:t> di </a:t>
                      </a:r>
                      <a:r>
                        <a:rPr lang="nl-NL" sz="1400" dirty="0" err="1">
                          <a:solidFill>
                            <a:srgbClr val="7030A0"/>
                          </a:solidFill>
                          <a:effectLst/>
                        </a:rPr>
                        <a:t>Codigo</a:t>
                      </a:r>
                      <a:r>
                        <a:rPr lang="nl-NL" sz="1400" dirty="0"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lang="nl-NL" sz="1400" dirty="0" err="1">
                          <a:solidFill>
                            <a:srgbClr val="7030A0"/>
                          </a:solidFill>
                          <a:effectLst/>
                        </a:rPr>
                        <a:t>Penal</a:t>
                      </a:r>
                      <a:r>
                        <a:rPr lang="nl-NL" sz="1400" dirty="0">
                          <a:solidFill>
                            <a:srgbClr val="7030A0"/>
                          </a:solidFill>
                          <a:effectLst/>
                        </a:rPr>
                        <a:t> pa </a:t>
                      </a:r>
                      <a:r>
                        <a:rPr lang="nl-NL" sz="1400" dirty="0" err="1">
                          <a:solidFill>
                            <a:srgbClr val="7030A0"/>
                          </a:solidFill>
                          <a:effectLst/>
                        </a:rPr>
                        <a:t>castiga</a:t>
                      </a:r>
                      <a:r>
                        <a:rPr lang="nl-NL" sz="1400" dirty="0">
                          <a:solidFill>
                            <a:srgbClr val="7030A0"/>
                          </a:solidFill>
                          <a:effectLst/>
                        </a:rPr>
                        <a:t> ministro </a:t>
                      </a:r>
                      <a:r>
                        <a:rPr lang="nl-NL" sz="1400" dirty="0" err="1">
                          <a:solidFill>
                            <a:srgbClr val="7030A0"/>
                          </a:solidFill>
                          <a:effectLst/>
                        </a:rPr>
                        <a:t>cu</a:t>
                      </a:r>
                      <a:r>
                        <a:rPr lang="nl-NL" sz="1400" dirty="0">
                          <a:solidFill>
                            <a:srgbClr val="7030A0"/>
                          </a:solidFill>
                          <a:effectLst/>
                        </a:rPr>
                        <a:t> a viola </a:t>
                      </a:r>
                      <a:r>
                        <a:rPr lang="nl-NL" sz="1400" dirty="0" err="1">
                          <a:solidFill>
                            <a:srgbClr val="7030A0"/>
                          </a:solidFill>
                          <a:effectLst/>
                        </a:rPr>
                        <a:t>ley</a:t>
                      </a:r>
                      <a:endParaRPr lang="nl-NL" sz="1400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b="1" dirty="0">
                          <a:solidFill>
                            <a:srgbClr val="7030A0"/>
                          </a:solidFill>
                          <a:effectLst/>
                        </a:rPr>
                        <a:t>?</a:t>
                      </a:r>
                      <a:endParaRPr lang="nl-NL" sz="14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</a:tr>
              <a:tr h="2226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9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dirty="0" err="1">
                          <a:solidFill>
                            <a:srgbClr val="FF0000"/>
                          </a:solidFill>
                          <a:effectLst/>
                        </a:rPr>
                        <a:t>Responsabilisashon</a:t>
                      </a:r>
                      <a:r>
                        <a:rPr lang="nl-NL" sz="14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nl-NL" sz="1400" dirty="0" err="1">
                          <a:solidFill>
                            <a:srgbClr val="FF0000"/>
                          </a:solidFill>
                          <a:effectLst/>
                        </a:rPr>
                        <a:t>financiero</a:t>
                      </a:r>
                      <a:r>
                        <a:rPr lang="nl-NL" sz="1400" dirty="0">
                          <a:solidFill>
                            <a:srgbClr val="FF0000"/>
                          </a:solidFill>
                          <a:effectLst/>
                        </a:rPr>
                        <a:t> di </a:t>
                      </a:r>
                      <a:r>
                        <a:rPr lang="nl-NL" sz="1400" dirty="0" err="1">
                          <a:solidFill>
                            <a:srgbClr val="FF0000"/>
                          </a:solidFill>
                          <a:effectLst/>
                        </a:rPr>
                        <a:t>funcshonario</a:t>
                      </a:r>
                      <a:r>
                        <a:rPr lang="nl-NL" sz="14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nl-NL" sz="1400" dirty="0" err="1">
                          <a:solidFill>
                            <a:srgbClr val="FF0000"/>
                          </a:solidFill>
                          <a:effectLst/>
                        </a:rPr>
                        <a:t>politico</a:t>
                      </a:r>
                      <a:r>
                        <a:rPr lang="nl-NL" sz="14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nl-NL" sz="1400" dirty="0" err="1">
                          <a:solidFill>
                            <a:srgbClr val="FF0000"/>
                          </a:solidFill>
                          <a:effectLst/>
                        </a:rPr>
                        <a:t>cu</a:t>
                      </a:r>
                      <a:r>
                        <a:rPr lang="nl-NL" sz="1400" dirty="0">
                          <a:solidFill>
                            <a:srgbClr val="FF0000"/>
                          </a:solidFill>
                          <a:effectLst/>
                        </a:rPr>
                        <a:t> a </a:t>
                      </a:r>
                      <a:r>
                        <a:rPr lang="nl-NL" sz="1400" dirty="0" err="1">
                          <a:solidFill>
                            <a:srgbClr val="FF0000"/>
                          </a:solidFill>
                          <a:effectLst/>
                        </a:rPr>
                        <a:t>comete</a:t>
                      </a:r>
                      <a:r>
                        <a:rPr lang="nl-NL" sz="14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nl-NL" sz="1400" dirty="0" err="1">
                          <a:solidFill>
                            <a:srgbClr val="FF0000"/>
                          </a:solidFill>
                          <a:effectLst/>
                        </a:rPr>
                        <a:t>acto</a:t>
                      </a:r>
                      <a:r>
                        <a:rPr lang="nl-NL" sz="14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nl-NL" sz="1400" dirty="0" err="1">
                          <a:solidFill>
                            <a:srgbClr val="FF0000"/>
                          </a:solidFill>
                          <a:effectLst/>
                        </a:rPr>
                        <a:t>ilegal</a:t>
                      </a:r>
                      <a:endParaRPr lang="nl-NL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b="1" dirty="0">
                          <a:solidFill>
                            <a:srgbClr val="FF0000"/>
                          </a:solidFill>
                          <a:effectLst/>
                        </a:rPr>
                        <a:t>N</a:t>
                      </a:r>
                      <a:endParaRPr lang="nl-NL" sz="1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</a:tr>
              <a:tr h="2226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10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dirty="0" err="1">
                          <a:solidFill>
                            <a:srgbClr val="FF0000"/>
                          </a:solidFill>
                          <a:effectLst/>
                        </a:rPr>
                        <a:t>Ampliashon</a:t>
                      </a:r>
                      <a:r>
                        <a:rPr lang="nl-NL" sz="1400" dirty="0">
                          <a:solidFill>
                            <a:srgbClr val="FF0000"/>
                          </a:solidFill>
                          <a:effectLst/>
                        </a:rPr>
                        <a:t> di </a:t>
                      </a:r>
                      <a:r>
                        <a:rPr lang="nl-NL" sz="1400" dirty="0" err="1">
                          <a:solidFill>
                            <a:srgbClr val="FF0000"/>
                          </a:solidFill>
                          <a:effectLst/>
                        </a:rPr>
                        <a:t>autoridad</a:t>
                      </a:r>
                      <a:r>
                        <a:rPr lang="nl-NL" sz="1400" dirty="0">
                          <a:solidFill>
                            <a:srgbClr val="FF0000"/>
                          </a:solidFill>
                          <a:effectLst/>
                        </a:rPr>
                        <a:t> y </a:t>
                      </a:r>
                      <a:r>
                        <a:rPr lang="nl-NL" sz="1400" dirty="0" err="1">
                          <a:solidFill>
                            <a:srgbClr val="FF0000"/>
                          </a:solidFill>
                          <a:effectLst/>
                        </a:rPr>
                        <a:t>posibilidadnan</a:t>
                      </a:r>
                      <a:r>
                        <a:rPr lang="nl-NL" sz="1400" dirty="0">
                          <a:solidFill>
                            <a:srgbClr val="FF0000"/>
                          </a:solidFill>
                          <a:effectLst/>
                        </a:rPr>
                        <a:t> di </a:t>
                      </a:r>
                      <a:r>
                        <a:rPr lang="nl-NL" sz="1400" dirty="0" err="1">
                          <a:solidFill>
                            <a:srgbClr val="FF0000"/>
                          </a:solidFill>
                          <a:effectLst/>
                        </a:rPr>
                        <a:t>Controlaria</a:t>
                      </a:r>
                      <a:r>
                        <a:rPr lang="nl-NL" sz="1400" dirty="0">
                          <a:solidFill>
                            <a:srgbClr val="FF0000"/>
                          </a:solidFill>
                          <a:effectLst/>
                        </a:rPr>
                        <a:t> General</a:t>
                      </a:r>
                      <a:endParaRPr lang="nl-NL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b="1" dirty="0">
                          <a:solidFill>
                            <a:srgbClr val="FF0000"/>
                          </a:solidFill>
                          <a:effectLst/>
                        </a:rPr>
                        <a:t>N</a:t>
                      </a:r>
                      <a:endParaRPr lang="nl-NL" sz="1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</a:tr>
              <a:tr h="2226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 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 </a:t>
                      </a:r>
                      <a:endParaRPr lang="nl-N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b="1" dirty="0">
                          <a:effectLst/>
                        </a:rPr>
                        <a:t> </a:t>
                      </a:r>
                      <a:endParaRPr lang="nl-NL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</a:tr>
              <a:tr h="2226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C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b="1" dirty="0">
                          <a:solidFill>
                            <a:schemeClr val="bg1"/>
                          </a:solidFill>
                          <a:effectLst/>
                        </a:rPr>
                        <a:t>APARATO ADMINISTRATIVO</a:t>
                      </a:r>
                      <a:endParaRPr lang="nl-NL" sz="1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b="1" dirty="0">
                          <a:effectLst/>
                        </a:rPr>
                        <a:t> </a:t>
                      </a:r>
                      <a:endParaRPr lang="nl-NL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>
                    <a:solidFill>
                      <a:schemeClr val="accent1"/>
                    </a:solidFill>
                  </a:tcPr>
                </a:tc>
              </a:tr>
              <a:tr h="2226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11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dirty="0" err="1">
                          <a:effectLst/>
                        </a:rPr>
                        <a:t>Implementa</a:t>
                      </a:r>
                      <a:r>
                        <a:rPr lang="nl-NL" sz="1400" dirty="0">
                          <a:effectLst/>
                        </a:rPr>
                        <a:t> </a:t>
                      </a:r>
                      <a:r>
                        <a:rPr lang="nl-NL" sz="1400" dirty="0" err="1">
                          <a:effectLst/>
                        </a:rPr>
                        <a:t>un</a:t>
                      </a:r>
                      <a:r>
                        <a:rPr lang="nl-NL" sz="1400" dirty="0">
                          <a:effectLst/>
                        </a:rPr>
                        <a:t> </a:t>
                      </a:r>
                      <a:r>
                        <a:rPr lang="nl-NL" sz="1400" dirty="0" err="1">
                          <a:effectLst/>
                        </a:rPr>
                        <a:t>trayecto</a:t>
                      </a:r>
                      <a:r>
                        <a:rPr lang="nl-NL" sz="1400" dirty="0">
                          <a:effectLst/>
                        </a:rPr>
                        <a:t> di </a:t>
                      </a:r>
                      <a:r>
                        <a:rPr lang="nl-NL" sz="1400" dirty="0" err="1">
                          <a:effectLst/>
                        </a:rPr>
                        <a:t>concientisashon</a:t>
                      </a:r>
                      <a:r>
                        <a:rPr lang="nl-NL" sz="1400" dirty="0">
                          <a:effectLst/>
                        </a:rPr>
                        <a:t> pa </a:t>
                      </a:r>
                      <a:r>
                        <a:rPr lang="nl-NL" sz="1400" dirty="0" err="1">
                          <a:effectLst/>
                        </a:rPr>
                        <a:t>cu</a:t>
                      </a:r>
                      <a:r>
                        <a:rPr lang="nl-NL" sz="1400" dirty="0">
                          <a:effectLst/>
                        </a:rPr>
                        <a:t> </a:t>
                      </a:r>
                      <a:r>
                        <a:rPr lang="nl-NL" sz="1400" dirty="0" err="1">
                          <a:effectLst/>
                        </a:rPr>
                        <a:t>integridad</a:t>
                      </a:r>
                      <a:r>
                        <a:rPr lang="nl-NL" sz="1400" dirty="0">
                          <a:effectLst/>
                        </a:rPr>
                        <a:t> di personal di </a:t>
                      </a:r>
                      <a:r>
                        <a:rPr lang="nl-NL" sz="1400" dirty="0" err="1">
                          <a:effectLst/>
                        </a:rPr>
                        <a:t>gobierno</a:t>
                      </a:r>
                      <a:endParaRPr lang="nl-N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b="1" dirty="0">
                          <a:solidFill>
                            <a:srgbClr val="7030A0"/>
                          </a:solidFill>
                          <a:effectLst/>
                        </a:rPr>
                        <a:t>?</a:t>
                      </a:r>
                      <a:r>
                        <a:rPr lang="nl-NL" sz="1400" b="1" dirty="0">
                          <a:effectLst/>
                        </a:rPr>
                        <a:t>                  </a:t>
                      </a:r>
                      <a:endParaRPr lang="nl-NL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</a:tr>
              <a:tr h="2226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12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dirty="0" err="1">
                          <a:solidFill>
                            <a:srgbClr val="FF0000"/>
                          </a:solidFill>
                          <a:effectLst/>
                        </a:rPr>
                        <a:t>Duna</a:t>
                      </a:r>
                      <a:r>
                        <a:rPr lang="nl-NL" sz="14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nl-NL" sz="1400" dirty="0" err="1">
                          <a:solidFill>
                            <a:srgbClr val="FF0000"/>
                          </a:solidFill>
                          <a:effectLst/>
                        </a:rPr>
                        <a:t>integridad</a:t>
                      </a:r>
                      <a:r>
                        <a:rPr lang="nl-NL" sz="1400" dirty="0">
                          <a:solidFill>
                            <a:srgbClr val="FF0000"/>
                          </a:solidFill>
                          <a:effectLst/>
                        </a:rPr>
                        <a:t> di personal </a:t>
                      </a:r>
                      <a:r>
                        <a:rPr lang="nl-NL" sz="1400" dirty="0" err="1">
                          <a:solidFill>
                            <a:srgbClr val="FF0000"/>
                          </a:solidFill>
                          <a:effectLst/>
                        </a:rPr>
                        <a:t>contenido</a:t>
                      </a:r>
                      <a:r>
                        <a:rPr lang="nl-NL" sz="1400" dirty="0">
                          <a:solidFill>
                            <a:srgbClr val="FF0000"/>
                          </a:solidFill>
                          <a:effectLst/>
                        </a:rPr>
                        <a:t> pa medio di </a:t>
                      </a:r>
                      <a:r>
                        <a:rPr lang="nl-NL" sz="1400" dirty="0" err="1">
                          <a:solidFill>
                            <a:srgbClr val="FF0000"/>
                          </a:solidFill>
                          <a:effectLst/>
                        </a:rPr>
                        <a:t>un</a:t>
                      </a:r>
                      <a:r>
                        <a:rPr lang="nl-NL" sz="14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nl-NL" sz="1400" dirty="0" err="1">
                          <a:solidFill>
                            <a:srgbClr val="FF0000"/>
                          </a:solidFill>
                          <a:effectLst/>
                        </a:rPr>
                        <a:t>variedad</a:t>
                      </a:r>
                      <a:r>
                        <a:rPr lang="nl-NL" sz="1400" dirty="0">
                          <a:solidFill>
                            <a:srgbClr val="FF0000"/>
                          </a:solidFill>
                          <a:effectLst/>
                        </a:rPr>
                        <a:t> di </a:t>
                      </a:r>
                      <a:r>
                        <a:rPr lang="nl-NL" sz="1400" dirty="0" err="1">
                          <a:solidFill>
                            <a:srgbClr val="FF0000"/>
                          </a:solidFill>
                          <a:effectLst/>
                        </a:rPr>
                        <a:t>instrumentario</a:t>
                      </a:r>
                      <a:r>
                        <a:rPr lang="nl-NL" sz="14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endParaRPr lang="nl-NL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b="1" dirty="0">
                          <a:solidFill>
                            <a:srgbClr val="FF0000"/>
                          </a:solidFill>
                          <a:effectLst/>
                        </a:rPr>
                        <a:t>N</a:t>
                      </a:r>
                      <a:endParaRPr lang="nl-NL" sz="1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</a:tr>
              <a:tr h="2226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13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dirty="0" err="1">
                          <a:solidFill>
                            <a:srgbClr val="FF0000"/>
                          </a:solidFill>
                          <a:effectLst/>
                        </a:rPr>
                        <a:t>Responsabilisa</a:t>
                      </a:r>
                      <a:r>
                        <a:rPr lang="nl-NL" sz="1400" dirty="0">
                          <a:solidFill>
                            <a:srgbClr val="FF0000"/>
                          </a:solidFill>
                          <a:effectLst/>
                        </a:rPr>
                        <a:t> personal pa </a:t>
                      </a:r>
                      <a:r>
                        <a:rPr lang="nl-NL" sz="1400" dirty="0" err="1">
                          <a:solidFill>
                            <a:srgbClr val="FF0000"/>
                          </a:solidFill>
                          <a:effectLst/>
                        </a:rPr>
                        <a:t>gasto</a:t>
                      </a:r>
                      <a:r>
                        <a:rPr lang="nl-NL" sz="1400" dirty="0">
                          <a:solidFill>
                            <a:srgbClr val="FF0000"/>
                          </a:solidFill>
                          <a:effectLst/>
                        </a:rPr>
                        <a:t> no-</a:t>
                      </a:r>
                      <a:r>
                        <a:rPr lang="nl-NL" sz="1400" dirty="0" err="1">
                          <a:solidFill>
                            <a:srgbClr val="FF0000"/>
                          </a:solidFill>
                          <a:effectLst/>
                        </a:rPr>
                        <a:t>presupuesta</a:t>
                      </a:r>
                      <a:endParaRPr lang="nl-NL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b="1" dirty="0">
                          <a:solidFill>
                            <a:srgbClr val="FF0000"/>
                          </a:solidFill>
                          <a:effectLst/>
                        </a:rPr>
                        <a:t>N</a:t>
                      </a:r>
                      <a:endParaRPr lang="nl-NL" sz="1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</a:tr>
              <a:tr h="2226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14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dirty="0" err="1">
                          <a:solidFill>
                            <a:srgbClr val="FF0000"/>
                          </a:solidFill>
                          <a:effectLst/>
                        </a:rPr>
                        <a:t>Percura</a:t>
                      </a:r>
                      <a:r>
                        <a:rPr lang="nl-NL" sz="1400" dirty="0">
                          <a:solidFill>
                            <a:srgbClr val="FF0000"/>
                          </a:solidFill>
                          <a:effectLst/>
                        </a:rPr>
                        <a:t> pa </a:t>
                      </a:r>
                      <a:r>
                        <a:rPr lang="nl-NL" sz="1400" dirty="0" err="1">
                          <a:solidFill>
                            <a:srgbClr val="FF0000"/>
                          </a:solidFill>
                          <a:effectLst/>
                        </a:rPr>
                        <a:t>un</a:t>
                      </a:r>
                      <a:r>
                        <a:rPr lang="nl-NL" sz="1400" dirty="0">
                          <a:solidFill>
                            <a:srgbClr val="FF0000"/>
                          </a:solidFill>
                          <a:effectLst/>
                        </a:rPr>
                        <a:t> staf </a:t>
                      </a:r>
                      <a:r>
                        <a:rPr lang="nl-NL" sz="1400" dirty="0" err="1">
                          <a:solidFill>
                            <a:srgbClr val="FF0000"/>
                          </a:solidFill>
                          <a:effectLst/>
                        </a:rPr>
                        <a:t>optimal</a:t>
                      </a:r>
                      <a:r>
                        <a:rPr lang="nl-NL" sz="1400" dirty="0">
                          <a:solidFill>
                            <a:srgbClr val="FF0000"/>
                          </a:solidFill>
                          <a:effectLst/>
                        </a:rPr>
                        <a:t> di CAD, ARA y Landsrecherche y </a:t>
                      </a:r>
                      <a:r>
                        <a:rPr lang="nl-NL" sz="1400" dirty="0" err="1">
                          <a:solidFill>
                            <a:srgbClr val="FF0000"/>
                          </a:solidFill>
                          <a:effectLst/>
                        </a:rPr>
                        <a:t>sigui</a:t>
                      </a:r>
                      <a:r>
                        <a:rPr lang="nl-NL" sz="14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nl-NL" sz="1400" dirty="0" err="1">
                          <a:solidFill>
                            <a:srgbClr val="FF0000"/>
                          </a:solidFill>
                          <a:effectLst/>
                        </a:rPr>
                        <a:t>nan</a:t>
                      </a:r>
                      <a:r>
                        <a:rPr lang="nl-NL" sz="14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nl-NL" sz="1400" dirty="0" err="1">
                          <a:solidFill>
                            <a:srgbClr val="FF0000"/>
                          </a:solidFill>
                          <a:effectLst/>
                        </a:rPr>
                        <a:t>recomendashonnan</a:t>
                      </a:r>
                      <a:endParaRPr lang="nl-NL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b="1" dirty="0">
                          <a:solidFill>
                            <a:srgbClr val="FF0000"/>
                          </a:solidFill>
                          <a:effectLst/>
                        </a:rPr>
                        <a:t>N</a:t>
                      </a:r>
                      <a:endParaRPr lang="nl-NL" sz="1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</a:tr>
              <a:tr h="2226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15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dirty="0" err="1">
                          <a:solidFill>
                            <a:srgbClr val="7030A0"/>
                          </a:solidFill>
                          <a:effectLst/>
                        </a:rPr>
                        <a:t>Implementa</a:t>
                      </a:r>
                      <a:r>
                        <a:rPr lang="nl-NL" sz="1400" dirty="0">
                          <a:solidFill>
                            <a:srgbClr val="7030A0"/>
                          </a:solidFill>
                          <a:effectLst/>
                        </a:rPr>
                        <a:t> e </a:t>
                      </a:r>
                      <a:r>
                        <a:rPr lang="nl-NL" sz="1400" dirty="0" err="1">
                          <a:solidFill>
                            <a:srgbClr val="7030A0"/>
                          </a:solidFill>
                          <a:effectLst/>
                        </a:rPr>
                        <a:t>trayectonan</a:t>
                      </a:r>
                      <a:r>
                        <a:rPr lang="nl-NL" sz="1400" dirty="0">
                          <a:solidFill>
                            <a:srgbClr val="7030A0"/>
                          </a:solidFill>
                          <a:effectLst/>
                        </a:rPr>
                        <a:t> pa </a:t>
                      </a:r>
                      <a:r>
                        <a:rPr lang="nl-NL" sz="1400" dirty="0" err="1">
                          <a:solidFill>
                            <a:srgbClr val="7030A0"/>
                          </a:solidFill>
                          <a:effectLst/>
                        </a:rPr>
                        <a:t>mehora</a:t>
                      </a:r>
                      <a:r>
                        <a:rPr lang="nl-NL" sz="1400" dirty="0"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lang="nl-NL" sz="1400" dirty="0" err="1">
                          <a:solidFill>
                            <a:srgbClr val="7030A0"/>
                          </a:solidFill>
                          <a:effectLst/>
                        </a:rPr>
                        <a:t>organisashon</a:t>
                      </a:r>
                      <a:r>
                        <a:rPr lang="nl-NL" sz="1400" dirty="0"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lang="nl-NL" sz="1400" dirty="0" err="1">
                          <a:solidFill>
                            <a:srgbClr val="7030A0"/>
                          </a:solidFill>
                          <a:effectLst/>
                        </a:rPr>
                        <a:t>gubernamental</a:t>
                      </a:r>
                      <a:r>
                        <a:rPr lang="nl-NL" sz="1400" dirty="0"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lang="nl-NL" sz="1400" dirty="0" err="1">
                          <a:solidFill>
                            <a:srgbClr val="7030A0"/>
                          </a:solidFill>
                          <a:effectLst/>
                        </a:rPr>
                        <a:t>cu</a:t>
                      </a:r>
                      <a:r>
                        <a:rPr lang="nl-NL" sz="1400" dirty="0"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lang="nl-NL" sz="1400" dirty="0" err="1">
                          <a:solidFill>
                            <a:srgbClr val="7030A0"/>
                          </a:solidFill>
                          <a:effectLst/>
                        </a:rPr>
                        <a:t>vigor</a:t>
                      </a:r>
                      <a:endParaRPr lang="nl-NL" sz="1400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b="1" dirty="0">
                          <a:solidFill>
                            <a:srgbClr val="7030A0"/>
                          </a:solidFill>
                          <a:effectLst/>
                        </a:rPr>
                        <a:t>?</a:t>
                      </a:r>
                      <a:endParaRPr lang="nl-NL" sz="14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</a:tr>
              <a:tr h="2226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16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dirty="0" err="1">
                          <a:solidFill>
                            <a:srgbClr val="FF0000"/>
                          </a:solidFill>
                          <a:effectLst/>
                        </a:rPr>
                        <a:t>Hiba</a:t>
                      </a:r>
                      <a:r>
                        <a:rPr lang="nl-NL" sz="14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nl-NL" sz="1400" dirty="0" err="1">
                          <a:solidFill>
                            <a:srgbClr val="FF0000"/>
                          </a:solidFill>
                          <a:effectLst/>
                        </a:rPr>
                        <a:t>un</a:t>
                      </a:r>
                      <a:r>
                        <a:rPr lang="nl-NL" sz="14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nl-NL" sz="1400" dirty="0" err="1">
                          <a:solidFill>
                            <a:srgbClr val="FF0000"/>
                          </a:solidFill>
                          <a:effectLst/>
                        </a:rPr>
                        <a:t>maneho</a:t>
                      </a:r>
                      <a:r>
                        <a:rPr lang="nl-NL" sz="1400" dirty="0">
                          <a:solidFill>
                            <a:srgbClr val="FF0000"/>
                          </a:solidFill>
                          <a:effectLst/>
                        </a:rPr>
                        <a:t> di personal </a:t>
                      </a:r>
                      <a:r>
                        <a:rPr lang="nl-NL" sz="1400" dirty="0" err="1">
                          <a:solidFill>
                            <a:srgbClr val="FF0000"/>
                          </a:solidFill>
                          <a:effectLst/>
                        </a:rPr>
                        <a:t>obhetivo</a:t>
                      </a:r>
                      <a:r>
                        <a:rPr lang="nl-NL" sz="1400" dirty="0">
                          <a:solidFill>
                            <a:srgbClr val="FF0000"/>
                          </a:solidFill>
                          <a:effectLst/>
                        </a:rPr>
                        <a:t> y </a:t>
                      </a:r>
                      <a:r>
                        <a:rPr lang="nl-NL" sz="1400" dirty="0" err="1">
                          <a:solidFill>
                            <a:srgbClr val="FF0000"/>
                          </a:solidFill>
                          <a:effectLst/>
                        </a:rPr>
                        <a:t>activo</a:t>
                      </a:r>
                      <a:r>
                        <a:rPr lang="nl-NL" sz="14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nl-NL" sz="1400" dirty="0" err="1">
                          <a:solidFill>
                            <a:srgbClr val="FF0000"/>
                          </a:solidFill>
                          <a:effectLst/>
                        </a:rPr>
                        <a:t>segun</a:t>
                      </a:r>
                      <a:r>
                        <a:rPr lang="nl-NL" sz="1400" dirty="0">
                          <a:solidFill>
                            <a:srgbClr val="FF0000"/>
                          </a:solidFill>
                          <a:effectLst/>
                        </a:rPr>
                        <a:t> criteria </a:t>
                      </a:r>
                      <a:r>
                        <a:rPr lang="nl-NL" sz="1400" dirty="0" err="1">
                          <a:solidFill>
                            <a:srgbClr val="FF0000"/>
                          </a:solidFill>
                          <a:effectLst/>
                        </a:rPr>
                        <a:t>estricto</a:t>
                      </a:r>
                      <a:endParaRPr lang="nl-NL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b="1" dirty="0">
                          <a:solidFill>
                            <a:srgbClr val="FF0000"/>
                          </a:solidFill>
                          <a:effectLst/>
                        </a:rPr>
                        <a:t>N</a:t>
                      </a:r>
                      <a:endParaRPr lang="nl-NL" sz="1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</a:tr>
              <a:tr h="2226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17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dirty="0" err="1">
                          <a:solidFill>
                            <a:srgbClr val="7030A0"/>
                          </a:solidFill>
                          <a:effectLst/>
                        </a:rPr>
                        <a:t>Haci</a:t>
                      </a:r>
                      <a:r>
                        <a:rPr lang="nl-NL" sz="1400" dirty="0"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lang="nl-NL" sz="1400" dirty="0" err="1">
                          <a:solidFill>
                            <a:srgbClr val="7030A0"/>
                          </a:solidFill>
                          <a:effectLst/>
                        </a:rPr>
                        <a:t>uzo</a:t>
                      </a:r>
                      <a:r>
                        <a:rPr lang="nl-NL" sz="1400" dirty="0">
                          <a:solidFill>
                            <a:srgbClr val="7030A0"/>
                          </a:solidFill>
                          <a:effectLst/>
                        </a:rPr>
                        <a:t> di e </a:t>
                      </a:r>
                      <a:r>
                        <a:rPr lang="nl-NL" sz="1400" dirty="0" err="1">
                          <a:solidFill>
                            <a:srgbClr val="7030A0"/>
                          </a:solidFill>
                          <a:effectLst/>
                        </a:rPr>
                        <a:t>posibilidad</a:t>
                      </a:r>
                      <a:r>
                        <a:rPr lang="nl-NL" sz="1400" dirty="0">
                          <a:solidFill>
                            <a:srgbClr val="7030A0"/>
                          </a:solidFill>
                          <a:effectLst/>
                        </a:rPr>
                        <a:t> pa </a:t>
                      </a:r>
                      <a:r>
                        <a:rPr lang="nl-NL" sz="1400" dirty="0" err="1">
                          <a:solidFill>
                            <a:srgbClr val="7030A0"/>
                          </a:solidFill>
                          <a:effectLst/>
                        </a:rPr>
                        <a:t>funcionario</a:t>
                      </a:r>
                      <a:r>
                        <a:rPr lang="nl-NL" sz="1400" dirty="0"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lang="nl-NL" sz="1400" dirty="0" err="1">
                          <a:solidFill>
                            <a:srgbClr val="7030A0"/>
                          </a:solidFill>
                          <a:effectLst/>
                        </a:rPr>
                        <a:t>core</a:t>
                      </a:r>
                      <a:r>
                        <a:rPr lang="nl-NL" sz="1400" dirty="0">
                          <a:solidFill>
                            <a:srgbClr val="7030A0"/>
                          </a:solidFill>
                          <a:effectLst/>
                        </a:rPr>
                        <a:t> stage na </a:t>
                      </a:r>
                      <a:r>
                        <a:rPr lang="nl-NL" sz="1400" dirty="0" err="1">
                          <a:solidFill>
                            <a:srgbClr val="7030A0"/>
                          </a:solidFill>
                          <a:effectLst/>
                        </a:rPr>
                        <a:t>Hulanda</a:t>
                      </a:r>
                      <a:r>
                        <a:rPr lang="nl-NL" sz="1400" dirty="0">
                          <a:solidFill>
                            <a:srgbClr val="7030A0"/>
                          </a:solidFill>
                          <a:effectLst/>
                        </a:rPr>
                        <a:t> pa </a:t>
                      </a:r>
                      <a:r>
                        <a:rPr lang="nl-NL" sz="1400" dirty="0" err="1">
                          <a:solidFill>
                            <a:srgbClr val="7030A0"/>
                          </a:solidFill>
                          <a:effectLst/>
                        </a:rPr>
                        <a:t>aumenta</a:t>
                      </a:r>
                      <a:r>
                        <a:rPr lang="nl-NL" sz="1400" dirty="0"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lang="nl-NL" sz="1400" dirty="0" err="1">
                          <a:solidFill>
                            <a:srgbClr val="7030A0"/>
                          </a:solidFill>
                          <a:effectLst/>
                        </a:rPr>
                        <a:t>nan</a:t>
                      </a:r>
                      <a:r>
                        <a:rPr lang="nl-NL" sz="1400" dirty="0">
                          <a:solidFill>
                            <a:srgbClr val="7030A0"/>
                          </a:solidFill>
                          <a:effectLst/>
                        </a:rPr>
                        <a:t> </a:t>
                      </a:r>
                      <a:r>
                        <a:rPr lang="nl-NL" sz="1400" dirty="0" err="1">
                          <a:solidFill>
                            <a:srgbClr val="7030A0"/>
                          </a:solidFill>
                          <a:effectLst/>
                        </a:rPr>
                        <a:t>calidad</a:t>
                      </a:r>
                      <a:endParaRPr lang="nl-NL" sz="1400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b="1" dirty="0">
                          <a:solidFill>
                            <a:srgbClr val="7030A0"/>
                          </a:solidFill>
                          <a:effectLst/>
                        </a:rPr>
                        <a:t>?</a:t>
                      </a:r>
                      <a:endParaRPr lang="nl-NL" sz="14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</a:tr>
              <a:tr h="2226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18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dirty="0" err="1">
                          <a:solidFill>
                            <a:srgbClr val="FF0000"/>
                          </a:solidFill>
                          <a:effectLst/>
                        </a:rPr>
                        <a:t>Engrandece</a:t>
                      </a:r>
                      <a:r>
                        <a:rPr lang="nl-NL" sz="1400" dirty="0">
                          <a:solidFill>
                            <a:srgbClr val="FF0000"/>
                          </a:solidFill>
                          <a:effectLst/>
                        </a:rPr>
                        <a:t> e </a:t>
                      </a:r>
                      <a:r>
                        <a:rPr lang="nl-NL" sz="1400" dirty="0" err="1">
                          <a:solidFill>
                            <a:srgbClr val="FF0000"/>
                          </a:solidFill>
                          <a:effectLst/>
                        </a:rPr>
                        <a:t>flexibilidad</a:t>
                      </a:r>
                      <a:r>
                        <a:rPr lang="nl-NL" sz="1400" dirty="0">
                          <a:solidFill>
                            <a:srgbClr val="FF0000"/>
                          </a:solidFill>
                          <a:effectLst/>
                        </a:rPr>
                        <a:t> den </a:t>
                      </a:r>
                      <a:r>
                        <a:rPr lang="nl-NL" sz="1400" dirty="0" err="1">
                          <a:solidFill>
                            <a:srgbClr val="FF0000"/>
                          </a:solidFill>
                          <a:effectLst/>
                        </a:rPr>
                        <a:t>pago</a:t>
                      </a:r>
                      <a:r>
                        <a:rPr lang="nl-NL" sz="1400" dirty="0">
                          <a:solidFill>
                            <a:srgbClr val="FF0000"/>
                          </a:solidFill>
                          <a:effectLst/>
                        </a:rPr>
                        <a:t> di personal </a:t>
                      </a:r>
                      <a:r>
                        <a:rPr lang="nl-NL" sz="1400" dirty="0" err="1">
                          <a:solidFill>
                            <a:srgbClr val="FF0000"/>
                          </a:solidFill>
                          <a:effectLst/>
                        </a:rPr>
                        <a:t>ademas</a:t>
                      </a:r>
                      <a:r>
                        <a:rPr lang="nl-NL" sz="1400" dirty="0">
                          <a:solidFill>
                            <a:srgbClr val="FF0000"/>
                          </a:solidFill>
                          <a:effectLst/>
                        </a:rPr>
                        <a:t> di </a:t>
                      </a:r>
                      <a:r>
                        <a:rPr lang="nl-NL" sz="1400" dirty="0" err="1">
                          <a:solidFill>
                            <a:srgbClr val="FF0000"/>
                          </a:solidFill>
                          <a:effectLst/>
                        </a:rPr>
                        <a:t>introduci</a:t>
                      </a:r>
                      <a:r>
                        <a:rPr lang="nl-NL" sz="1400" dirty="0">
                          <a:solidFill>
                            <a:srgbClr val="FF0000"/>
                          </a:solidFill>
                          <a:effectLst/>
                        </a:rPr>
                        <a:t> e </a:t>
                      </a:r>
                      <a:r>
                        <a:rPr lang="nl-NL" sz="1400" dirty="0" err="1">
                          <a:solidFill>
                            <a:srgbClr val="FF0000"/>
                          </a:solidFill>
                          <a:effectLst/>
                        </a:rPr>
                        <a:t>Areglo</a:t>
                      </a:r>
                      <a:r>
                        <a:rPr lang="nl-NL" sz="1400" dirty="0">
                          <a:solidFill>
                            <a:srgbClr val="FF0000"/>
                          </a:solidFill>
                          <a:effectLst/>
                        </a:rPr>
                        <a:t> di Pago </a:t>
                      </a:r>
                      <a:r>
                        <a:rPr lang="nl-NL" sz="1400" dirty="0" err="1">
                          <a:solidFill>
                            <a:srgbClr val="FF0000"/>
                          </a:solidFill>
                          <a:effectLst/>
                        </a:rPr>
                        <a:t>nobo</a:t>
                      </a:r>
                      <a:endParaRPr lang="nl-NL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endParaRPr lang="nl-NL" sz="1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</a:tr>
              <a:tr h="2226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 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 </a:t>
                      </a:r>
                      <a:endParaRPr lang="nl-N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b="1" dirty="0">
                          <a:effectLst/>
                        </a:rPr>
                        <a:t> </a:t>
                      </a:r>
                      <a:endParaRPr lang="nl-NL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</a:tr>
              <a:tr h="2226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D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b="1" dirty="0">
                          <a:solidFill>
                            <a:schemeClr val="bg1"/>
                          </a:solidFill>
                          <a:effectLst/>
                        </a:rPr>
                        <a:t>RELASHON CIUDADANO - GOBIERNO</a:t>
                      </a:r>
                      <a:endParaRPr lang="nl-NL" sz="1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b="1" dirty="0">
                          <a:effectLst/>
                        </a:rPr>
                        <a:t> </a:t>
                      </a:r>
                      <a:endParaRPr lang="nl-NL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>
                    <a:solidFill>
                      <a:schemeClr val="accent1"/>
                    </a:solidFill>
                  </a:tcPr>
                </a:tc>
              </a:tr>
              <a:tr h="2226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19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dirty="0" err="1">
                          <a:solidFill>
                            <a:srgbClr val="FF0000"/>
                          </a:solidFill>
                          <a:effectLst/>
                        </a:rPr>
                        <a:t>Aumenta</a:t>
                      </a:r>
                      <a:r>
                        <a:rPr lang="nl-NL" sz="14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nl-NL" sz="1400" dirty="0" err="1">
                          <a:solidFill>
                            <a:srgbClr val="FF0000"/>
                          </a:solidFill>
                          <a:effectLst/>
                        </a:rPr>
                        <a:t>conocemento</a:t>
                      </a:r>
                      <a:r>
                        <a:rPr lang="nl-NL" sz="1400" dirty="0">
                          <a:solidFill>
                            <a:srgbClr val="FF0000"/>
                          </a:solidFill>
                          <a:effectLst/>
                        </a:rPr>
                        <a:t> di </a:t>
                      </a:r>
                      <a:r>
                        <a:rPr lang="nl-NL" sz="1400" dirty="0" err="1">
                          <a:solidFill>
                            <a:srgbClr val="FF0000"/>
                          </a:solidFill>
                          <a:effectLst/>
                        </a:rPr>
                        <a:t>ciudadano</a:t>
                      </a:r>
                      <a:r>
                        <a:rPr lang="nl-NL" sz="1400" dirty="0">
                          <a:solidFill>
                            <a:srgbClr val="FF0000"/>
                          </a:solidFill>
                          <a:effectLst/>
                        </a:rPr>
                        <a:t> pa </a:t>
                      </a:r>
                      <a:r>
                        <a:rPr lang="nl-NL" sz="1400" dirty="0" err="1">
                          <a:solidFill>
                            <a:srgbClr val="FF0000"/>
                          </a:solidFill>
                          <a:effectLst/>
                        </a:rPr>
                        <a:t>cu</a:t>
                      </a:r>
                      <a:r>
                        <a:rPr lang="nl-NL" sz="14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nl-NL" sz="1400" dirty="0" err="1">
                          <a:solidFill>
                            <a:srgbClr val="FF0000"/>
                          </a:solidFill>
                          <a:effectLst/>
                        </a:rPr>
                        <a:t>Constitushon</a:t>
                      </a:r>
                      <a:r>
                        <a:rPr lang="nl-NL" sz="1400" dirty="0">
                          <a:solidFill>
                            <a:srgbClr val="FF0000"/>
                          </a:solidFill>
                          <a:effectLst/>
                        </a:rPr>
                        <a:t> y </a:t>
                      </a:r>
                      <a:r>
                        <a:rPr lang="nl-NL" sz="1400" dirty="0" err="1">
                          <a:solidFill>
                            <a:srgbClr val="FF0000"/>
                          </a:solidFill>
                          <a:effectLst/>
                        </a:rPr>
                        <a:t>obligashon</a:t>
                      </a:r>
                      <a:r>
                        <a:rPr lang="nl-NL" sz="1400" dirty="0">
                          <a:solidFill>
                            <a:srgbClr val="FF0000"/>
                          </a:solidFill>
                          <a:effectLst/>
                        </a:rPr>
                        <a:t> di </a:t>
                      </a:r>
                      <a:r>
                        <a:rPr lang="nl-NL" sz="1400" dirty="0" err="1">
                          <a:solidFill>
                            <a:srgbClr val="FF0000"/>
                          </a:solidFill>
                          <a:effectLst/>
                        </a:rPr>
                        <a:t>gobierno</a:t>
                      </a:r>
                      <a:r>
                        <a:rPr lang="nl-NL" sz="1400" dirty="0">
                          <a:solidFill>
                            <a:srgbClr val="FF0000"/>
                          </a:solidFill>
                          <a:effectLst/>
                        </a:rPr>
                        <a:t> di </a:t>
                      </a:r>
                      <a:r>
                        <a:rPr lang="nl-NL" sz="1400" dirty="0" err="1">
                          <a:solidFill>
                            <a:srgbClr val="FF0000"/>
                          </a:solidFill>
                          <a:effectLst/>
                        </a:rPr>
                        <a:t>transparencia</a:t>
                      </a:r>
                      <a:endParaRPr lang="nl-NL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endParaRPr lang="nl-NL" sz="1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</a:tr>
              <a:tr h="2226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>
                          <a:effectLst/>
                        </a:rPr>
                        <a:t>20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dirty="0" err="1">
                          <a:solidFill>
                            <a:srgbClr val="FF0000"/>
                          </a:solidFill>
                          <a:effectLst/>
                        </a:rPr>
                        <a:t>Institui</a:t>
                      </a:r>
                      <a:r>
                        <a:rPr lang="nl-NL" sz="14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nl-NL" sz="1400" dirty="0" err="1">
                          <a:solidFill>
                            <a:srgbClr val="FF0000"/>
                          </a:solidFill>
                          <a:effectLst/>
                        </a:rPr>
                        <a:t>un</a:t>
                      </a:r>
                      <a:r>
                        <a:rPr lang="nl-NL" sz="14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nl-NL" sz="1400" dirty="0" err="1">
                          <a:solidFill>
                            <a:srgbClr val="FF0000"/>
                          </a:solidFill>
                          <a:effectLst/>
                        </a:rPr>
                        <a:t>Task</a:t>
                      </a:r>
                      <a:r>
                        <a:rPr lang="nl-NL" sz="1400" dirty="0">
                          <a:solidFill>
                            <a:srgbClr val="FF0000"/>
                          </a:solidFill>
                          <a:effectLst/>
                        </a:rPr>
                        <a:t> Force pa </a:t>
                      </a:r>
                      <a:r>
                        <a:rPr lang="nl-NL" sz="1400" dirty="0" err="1">
                          <a:solidFill>
                            <a:srgbClr val="FF0000"/>
                          </a:solidFill>
                          <a:effectLst/>
                        </a:rPr>
                        <a:t>implementa</a:t>
                      </a:r>
                      <a:r>
                        <a:rPr lang="nl-NL" sz="1400" dirty="0">
                          <a:solidFill>
                            <a:srgbClr val="FF0000"/>
                          </a:solidFill>
                          <a:effectLst/>
                        </a:rPr>
                        <a:t> e </a:t>
                      </a:r>
                      <a:r>
                        <a:rPr lang="nl-NL" sz="1400" dirty="0" err="1">
                          <a:solidFill>
                            <a:srgbClr val="FF0000"/>
                          </a:solidFill>
                          <a:effectLst/>
                        </a:rPr>
                        <a:t>recomendashonnan</a:t>
                      </a:r>
                      <a:r>
                        <a:rPr lang="nl-NL" sz="14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nl-NL" sz="1400" dirty="0" err="1">
                          <a:solidFill>
                            <a:srgbClr val="FF0000"/>
                          </a:solidFill>
                          <a:effectLst/>
                        </a:rPr>
                        <a:t>ariba</a:t>
                      </a:r>
                      <a:r>
                        <a:rPr lang="nl-NL" sz="14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nl-NL" sz="1400" dirty="0" err="1">
                          <a:solidFill>
                            <a:srgbClr val="FF0000"/>
                          </a:solidFill>
                          <a:effectLst/>
                        </a:rPr>
                        <a:t>integralmente</a:t>
                      </a:r>
                      <a:endParaRPr lang="nl-NL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400" b="1" dirty="0">
                          <a:solidFill>
                            <a:srgbClr val="FF0000"/>
                          </a:solidFill>
                          <a:effectLst/>
                        </a:rPr>
                        <a:t>N</a:t>
                      </a:r>
                      <a:endParaRPr lang="nl-NL" sz="1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74" marR="56474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1037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</a:rPr>
              <a:t>CALIDAD DI GOBERNASHON TA SIGUI PROBLEMATICO</a:t>
            </a:r>
            <a:br>
              <a:rPr lang="en-US" sz="3600" b="1" dirty="0" smtClean="0">
                <a:solidFill>
                  <a:srgbClr val="0070C0"/>
                </a:solidFill>
              </a:rPr>
            </a:br>
            <a:r>
              <a:rPr lang="en-US" sz="2800" b="1" dirty="0" smtClean="0">
                <a:solidFill>
                  <a:srgbClr val="0070C0"/>
                </a:solidFill>
              </a:rPr>
              <a:t>E ULTIMO 15 AÑANAN 2001 - 2016</a:t>
            </a:r>
            <a:endParaRPr lang="nl-NL" sz="2800" b="1" dirty="0">
              <a:solidFill>
                <a:srgbClr val="0070C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76377" y="1825625"/>
            <a:ext cx="10577423" cy="4351338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smtClean="0"/>
              <a:t>PATRONAHE POLITICO	</a:t>
            </a:r>
            <a:r>
              <a:rPr lang="en-US" dirty="0" smtClean="0"/>
              <a:t>→	- </a:t>
            </a:r>
            <a:r>
              <a:rPr lang="en-US" dirty="0" err="1" smtClean="0"/>
              <a:t>Maneho</a:t>
            </a:r>
            <a:r>
              <a:rPr lang="en-US" dirty="0" smtClean="0"/>
              <a:t> di personal</a:t>
            </a:r>
          </a:p>
          <a:p>
            <a:pPr marL="0" indent="0">
              <a:buNone/>
            </a:pPr>
            <a:r>
              <a:rPr lang="en-US" dirty="0" smtClean="0"/>
              <a:t>					- </a:t>
            </a:r>
            <a:r>
              <a:rPr lang="en-US" dirty="0" err="1" smtClean="0"/>
              <a:t>Privilegio</a:t>
            </a:r>
            <a:r>
              <a:rPr lang="en-US" dirty="0" smtClean="0"/>
              <a:t> (</a:t>
            </a:r>
            <a:r>
              <a:rPr lang="en-US" dirty="0" err="1" smtClean="0"/>
              <a:t>tereno</a:t>
            </a:r>
            <a:r>
              <a:rPr lang="en-US" dirty="0" smtClean="0"/>
              <a:t>, </a:t>
            </a:r>
            <a:r>
              <a:rPr lang="en-US" dirty="0" err="1" smtClean="0"/>
              <a:t>proyecto</a:t>
            </a:r>
            <a:r>
              <a:rPr lang="en-US" dirty="0" smtClean="0"/>
              <a:t>, </a:t>
            </a:r>
            <a:r>
              <a:rPr lang="en-US" dirty="0" err="1" smtClean="0"/>
              <a:t>permiso</a:t>
            </a:r>
            <a:r>
              <a:rPr lang="en-US" dirty="0" smtClean="0"/>
              <a:t>)</a:t>
            </a:r>
          </a:p>
          <a:p>
            <a:r>
              <a:rPr lang="en-US" b="1" dirty="0" smtClean="0"/>
              <a:t>MANEHO FINANCIERO</a:t>
            </a:r>
            <a:r>
              <a:rPr lang="en-US" dirty="0" smtClean="0"/>
              <a:t>	→	- </a:t>
            </a:r>
            <a:r>
              <a:rPr lang="en-US" dirty="0" err="1" smtClean="0"/>
              <a:t>Caos</a:t>
            </a:r>
            <a:r>
              <a:rPr lang="en-US" dirty="0" smtClean="0"/>
              <a:t> </a:t>
            </a:r>
            <a:r>
              <a:rPr lang="en-US" dirty="0" err="1" smtClean="0"/>
              <a:t>administrativo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				- </a:t>
            </a:r>
            <a:r>
              <a:rPr lang="en-US" dirty="0" err="1" smtClean="0"/>
              <a:t>Falta</a:t>
            </a:r>
            <a:r>
              <a:rPr lang="en-US" dirty="0" smtClean="0"/>
              <a:t> di control (CAD–ARA-</a:t>
            </a:r>
            <a:r>
              <a:rPr lang="en-US" dirty="0" err="1" smtClean="0"/>
              <a:t>Parlamento</a:t>
            </a:r>
            <a:r>
              <a:rPr lang="en-US" dirty="0" smtClean="0"/>
              <a:t>)</a:t>
            </a:r>
          </a:p>
          <a:p>
            <a:r>
              <a:rPr lang="en-US" b="1" dirty="0" smtClean="0"/>
              <a:t>PROYECTO DUDOSO</a:t>
            </a:r>
            <a:r>
              <a:rPr lang="en-US" dirty="0" smtClean="0"/>
              <a:t>		→	- FDNSN - Dump – </a:t>
            </a:r>
            <a:r>
              <a:rPr lang="en-US" dirty="0" err="1" smtClean="0"/>
              <a:t>Waf</a:t>
            </a:r>
            <a:r>
              <a:rPr lang="en-US" dirty="0" smtClean="0"/>
              <a:t> (</a:t>
            </a:r>
            <a:r>
              <a:rPr lang="en-US" dirty="0" err="1" smtClean="0"/>
              <a:t>Namdar</a:t>
            </a:r>
            <a:r>
              <a:rPr lang="en-US" dirty="0" smtClean="0"/>
              <a:t>/</a:t>
            </a:r>
            <a:r>
              <a:rPr lang="en-US" dirty="0" err="1" smtClean="0"/>
              <a:t>Grupo</a:t>
            </a:r>
            <a:r>
              <a:rPr lang="en-US" dirty="0" smtClean="0"/>
              <a:t> </a:t>
            </a:r>
            <a:r>
              <a:rPr lang="en-US" dirty="0" err="1" smtClean="0"/>
              <a:t>Spaño</a:t>
            </a:r>
            <a:r>
              <a:rPr lang="en-US" dirty="0" smtClean="0"/>
              <a:t>)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			- </a:t>
            </a:r>
            <a:r>
              <a:rPr lang="en-US" dirty="0" err="1" smtClean="0"/>
              <a:t>Caya</a:t>
            </a:r>
            <a:r>
              <a:rPr lang="en-US" dirty="0" smtClean="0"/>
              <a:t> principal/Tram – Hospital – PPP - </a:t>
            </a:r>
            <a:r>
              <a:rPr lang="en-US" dirty="0" err="1" smtClean="0"/>
              <a:t>Tereno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CONSECUENCIA	→ 	     - DUDA DEN INTEGRIDAD DI GOBIERNO/POLITICO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			     - DESCONFIANSA GENERAL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			     - CRECEMENTO ENORME DI NOS DEBE </a:t>
            </a:r>
            <a:r>
              <a:rPr lang="en-US" b="1" dirty="0">
                <a:solidFill>
                  <a:srgbClr val="FF0000"/>
                </a:solidFill>
              </a:rPr>
              <a:t>NASHONAL→ INTERES!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			     - SITUASHON FINANCIERO </a:t>
            </a:r>
            <a:r>
              <a:rPr lang="en-US" b="1" dirty="0" smtClean="0">
                <a:solidFill>
                  <a:srgbClr val="FF0000"/>
                </a:solidFill>
              </a:rPr>
              <a:t>PESIMO</a:t>
            </a:r>
          </a:p>
          <a:p>
            <a:pPr marL="0" indent="0">
              <a:buNone/>
            </a:pPr>
            <a:endParaRPr lang="en-US" b="1" u="sng" dirty="0">
              <a:solidFill>
                <a:srgbClr val="FF0000"/>
              </a:solidFill>
            </a:endParaRPr>
          </a:p>
          <a:p>
            <a:endParaRPr lang="en-US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41273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0070C0"/>
                </a:solidFill>
              </a:rPr>
              <a:t>CRECEMENTO DI NOS DEBE Y INTERES NASHONAL</a:t>
            </a:r>
            <a:endParaRPr lang="nl-NL" sz="4000" b="1" dirty="0">
              <a:solidFill>
                <a:srgbClr val="0070C0"/>
              </a:solidFill>
            </a:endParaRP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249" y="1358697"/>
            <a:ext cx="9273396" cy="5533680"/>
          </a:xfrm>
        </p:spPr>
      </p:pic>
    </p:spTree>
    <p:extLst>
      <p:ext uri="{BB962C8B-B14F-4D97-AF65-F5344CB8AC3E}">
        <p14:creationId xmlns:p14="http://schemas.microsoft.com/office/powerpoint/2010/main" val="395832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1803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SCENARIO DESAROYO DI DEBE IMF 2010</a:t>
            </a:r>
            <a:endParaRPr lang="nl-NL" b="1" dirty="0">
              <a:solidFill>
                <a:srgbClr val="0070C0"/>
              </a:solidFill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9349" y="1086928"/>
            <a:ext cx="6866576" cy="569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2604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838200" y="172528"/>
            <a:ext cx="10515600" cy="110418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PAGO DI PRESTAMO PENDIENTE</a:t>
            </a:r>
            <a:br>
              <a:rPr lang="en-US" b="1" dirty="0" smtClean="0">
                <a:solidFill>
                  <a:srgbClr val="0070C0"/>
                </a:solidFill>
              </a:rPr>
            </a:br>
            <a:r>
              <a:rPr lang="en-US" b="1" dirty="0" smtClean="0">
                <a:solidFill>
                  <a:srgbClr val="0070C0"/>
                </a:solidFill>
              </a:rPr>
              <a:t>(EXCLUSIVO PROYECTO DI PPP!)</a:t>
            </a:r>
            <a:endParaRPr lang="nl-NL" b="1" dirty="0">
              <a:solidFill>
                <a:srgbClr val="0070C0"/>
              </a:solidFill>
            </a:endParaRPr>
          </a:p>
        </p:txBody>
      </p:sp>
      <p:graphicFrame>
        <p:nvGraphicFramePr>
          <p:cNvPr id="3" name="Tijdelijke aanduiding voor inhoud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9311017"/>
              </p:ext>
            </p:extLst>
          </p:nvPr>
        </p:nvGraphicFramePr>
        <p:xfrm>
          <a:off x="838199" y="1423369"/>
          <a:ext cx="10515602" cy="50550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0574"/>
                <a:gridCol w="416460"/>
                <a:gridCol w="416460"/>
                <a:gridCol w="416460"/>
                <a:gridCol w="416460"/>
                <a:gridCol w="416460"/>
                <a:gridCol w="416460"/>
                <a:gridCol w="416460"/>
                <a:gridCol w="416460"/>
                <a:gridCol w="416460"/>
                <a:gridCol w="520574"/>
                <a:gridCol w="520574"/>
                <a:gridCol w="520574"/>
                <a:gridCol w="520574"/>
                <a:gridCol w="520574"/>
                <a:gridCol w="520574"/>
                <a:gridCol w="520574"/>
                <a:gridCol w="520574"/>
                <a:gridCol w="520574"/>
                <a:gridCol w="520574"/>
                <a:gridCol w="520574"/>
                <a:gridCol w="520574"/>
              </a:tblGrid>
              <a:tr h="469946"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 err="1">
                          <a:effectLst/>
                        </a:rPr>
                        <a:t>Begr</a:t>
                      </a:r>
                      <a:endParaRPr lang="nl-N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 gridSpan="9">
                  <a:txBody>
                    <a:bodyPr/>
                    <a:lstStyle/>
                    <a:p>
                      <a:pPr algn="l" fontAlgn="b"/>
                      <a:r>
                        <a:rPr lang="nl-NL" sz="1200" b="1" u="none" strike="noStrike" dirty="0">
                          <a:effectLst/>
                        </a:rPr>
                        <a:t>Aflossings-schema </a:t>
                      </a:r>
                      <a:r>
                        <a:rPr lang="nl-NL" sz="1200" b="1" u="none" strike="noStrike" dirty="0" err="1">
                          <a:effectLst/>
                        </a:rPr>
                        <a:t>Bonds</a:t>
                      </a:r>
                      <a:r>
                        <a:rPr lang="nl-NL" sz="1200" b="1" u="none" strike="noStrike" dirty="0">
                          <a:effectLst/>
                        </a:rPr>
                        <a:t>/Obligaties/</a:t>
                      </a:r>
                      <a:r>
                        <a:rPr lang="nl-NL" sz="1200" b="1" u="none" strike="noStrike" dirty="0" err="1">
                          <a:effectLst/>
                        </a:rPr>
                        <a:t>OnderhandsLening</a:t>
                      </a:r>
                      <a:r>
                        <a:rPr lang="nl-NL" sz="1200" b="1" u="none" strike="noStrike" dirty="0">
                          <a:effectLst/>
                        </a:rPr>
                        <a:t>  in miljoenen (zie: </a:t>
                      </a:r>
                      <a:r>
                        <a:rPr lang="nl-NL" sz="1200" b="1" u="none" strike="noStrike" dirty="0" err="1">
                          <a:effectLst/>
                        </a:rPr>
                        <a:t>Centr</a:t>
                      </a:r>
                      <a:r>
                        <a:rPr lang="nl-NL" sz="1200" b="1" u="none" strike="noStrike" dirty="0">
                          <a:effectLst/>
                        </a:rPr>
                        <a:t>. Bank tabel 6.5 </a:t>
                      </a:r>
                      <a:r>
                        <a:rPr lang="nl-NL" sz="1200" b="1" u="none" strike="noStrike" dirty="0" err="1">
                          <a:effectLst/>
                        </a:rPr>
                        <a:t>Gov</a:t>
                      </a:r>
                      <a:r>
                        <a:rPr lang="nl-NL" sz="1200" b="1" u="none" strike="noStrike" dirty="0">
                          <a:effectLst/>
                        </a:rPr>
                        <a:t>. Sec. Market)</a:t>
                      </a:r>
                      <a:endParaRPr lang="nl-N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</a:tr>
              <a:tr h="304828"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Jaar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2016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2017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effectLst/>
                        </a:rPr>
                        <a:t>2018</a:t>
                      </a:r>
                      <a:endParaRPr lang="nl-N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effectLst/>
                        </a:rPr>
                        <a:t>2019</a:t>
                      </a:r>
                      <a:endParaRPr lang="nl-N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effectLst/>
                        </a:rPr>
                        <a:t>2020</a:t>
                      </a:r>
                      <a:endParaRPr lang="nl-N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2021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2022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2023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2024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2025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2026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2027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2028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2029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2030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2031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2032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2033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2034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2035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Totaal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</a:tr>
              <a:tr h="304828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1" u="none" strike="noStrike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2003</a:t>
                      </a:r>
                      <a:endParaRPr lang="nl-NL" sz="1200" b="1" i="0" u="none" strike="noStrike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effectLst/>
                        </a:rPr>
                        <a:t> </a:t>
                      </a:r>
                      <a:endParaRPr lang="nl-N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effectLst/>
                        </a:rPr>
                        <a:t> </a:t>
                      </a:r>
                      <a:endParaRPr lang="nl-N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effectLst/>
                        </a:rPr>
                        <a:t> </a:t>
                      </a:r>
                      <a:endParaRPr lang="nl-N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effectLst/>
                        </a:rPr>
                        <a:t> </a:t>
                      </a:r>
                      <a:endParaRPr lang="nl-N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effectLst/>
                        </a:rPr>
                        <a:t> </a:t>
                      </a:r>
                      <a:endParaRPr lang="nl-N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0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</a:tr>
              <a:tr h="304828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1" u="none" strike="noStrike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2004</a:t>
                      </a:r>
                      <a:endParaRPr lang="nl-NL" sz="1200" b="1" i="0" u="none" strike="noStrike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91.5</a:t>
                      </a:r>
                      <a:endParaRPr lang="nl-NL" sz="1200" b="1" i="0" u="none" strike="noStrike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effectLst/>
                        </a:rPr>
                        <a:t> </a:t>
                      </a:r>
                      <a:endParaRPr lang="nl-N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effectLst/>
                        </a:rPr>
                        <a:t> </a:t>
                      </a:r>
                      <a:endParaRPr lang="nl-N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92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</a:tr>
              <a:tr h="304828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1" u="none" strike="noStrike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2005</a:t>
                      </a:r>
                      <a:endParaRPr lang="nl-NL" sz="1200" b="1" i="0" u="none" strike="noStrike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29</a:t>
                      </a:r>
                      <a:endParaRPr lang="nl-NL" sz="1200" b="1" i="0" u="none" strike="noStrike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effectLst/>
                        </a:rPr>
                        <a:t> </a:t>
                      </a:r>
                      <a:endParaRPr lang="nl-N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effectLst/>
                        </a:rPr>
                        <a:t> </a:t>
                      </a:r>
                      <a:endParaRPr lang="nl-N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effectLst/>
                        </a:rPr>
                        <a:t> </a:t>
                      </a:r>
                      <a:endParaRPr lang="nl-N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effectLst/>
                        </a:rPr>
                        <a:t> </a:t>
                      </a:r>
                      <a:endParaRPr lang="nl-N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29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</a:tr>
              <a:tr h="304828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1" u="none" strike="noStrike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2006</a:t>
                      </a:r>
                      <a:endParaRPr lang="nl-NL" sz="1200" b="1" i="0" u="none" strike="noStrike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75</a:t>
                      </a:r>
                      <a:endParaRPr lang="nl-NL" sz="1200" b="1" i="0" u="none" strike="noStrike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127.2</a:t>
                      </a:r>
                      <a:endParaRPr lang="nl-NL" sz="1200" b="1" i="0" u="none" strike="noStrike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effectLst/>
                        </a:rPr>
                        <a:t> </a:t>
                      </a:r>
                      <a:endParaRPr lang="nl-N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effectLst/>
                        </a:rPr>
                        <a:t> </a:t>
                      </a:r>
                      <a:endParaRPr lang="nl-N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effectLst/>
                        </a:rPr>
                        <a:t> </a:t>
                      </a:r>
                      <a:endParaRPr lang="nl-N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202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</a:tr>
              <a:tr h="304828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1" u="none" strike="noStrike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2007</a:t>
                      </a:r>
                      <a:endParaRPr lang="nl-NL" sz="1200" b="1" i="0" u="none" strike="noStrike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50</a:t>
                      </a:r>
                      <a:endParaRPr lang="nl-NL" sz="1200" b="1" i="0" u="none" strike="noStrike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17.5</a:t>
                      </a:r>
                      <a:endParaRPr lang="nl-NL" sz="1200" b="1" i="0" u="none" strike="noStrike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82</a:t>
                      </a:r>
                      <a:endParaRPr lang="nl-NL" sz="1200" b="1" i="0" u="none" strike="noStrike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effectLst/>
                        </a:rPr>
                        <a:t> </a:t>
                      </a:r>
                      <a:endParaRPr lang="nl-N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effectLst/>
                        </a:rPr>
                        <a:t> </a:t>
                      </a:r>
                      <a:endParaRPr lang="nl-N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effectLst/>
                        </a:rPr>
                        <a:t> </a:t>
                      </a:r>
                      <a:endParaRPr lang="nl-N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effectLst/>
                        </a:rPr>
                        <a:t> </a:t>
                      </a:r>
                      <a:endParaRPr lang="nl-N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150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</a:tr>
              <a:tr h="304828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1" u="none" strike="noStrike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2008</a:t>
                      </a:r>
                      <a:endParaRPr lang="nl-NL" sz="1200" b="1" i="0" u="none" strike="noStrike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83.9</a:t>
                      </a:r>
                      <a:endParaRPr lang="nl-NL" sz="1200" b="1" i="0" u="none" strike="noStrike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effectLst/>
                        </a:rPr>
                        <a:t> </a:t>
                      </a:r>
                      <a:endParaRPr lang="nl-N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effectLst/>
                        </a:rPr>
                        <a:t> </a:t>
                      </a:r>
                      <a:endParaRPr lang="nl-N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84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</a:tr>
              <a:tr h="304828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1" u="none" strike="noStrike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2009</a:t>
                      </a:r>
                      <a:endParaRPr lang="nl-NL" sz="1200" b="1" i="0" u="none" strike="noStrike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34.7</a:t>
                      </a:r>
                      <a:endParaRPr lang="nl-NL" sz="1200" b="1" i="0" u="none" strike="noStrike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153.8</a:t>
                      </a:r>
                      <a:endParaRPr lang="nl-NL" sz="1200" b="1" i="0" u="none" strike="noStrike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63.3</a:t>
                      </a:r>
                      <a:endParaRPr lang="nl-NL" sz="1200" b="1" i="0" u="none" strike="noStrike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effectLst/>
                        </a:rPr>
                        <a:t> </a:t>
                      </a:r>
                      <a:endParaRPr lang="nl-N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effectLst/>
                        </a:rPr>
                        <a:t> </a:t>
                      </a:r>
                      <a:endParaRPr lang="nl-N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252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</a:tr>
              <a:tr h="304828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1" u="none" strike="noStrike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2010</a:t>
                      </a:r>
                      <a:endParaRPr lang="nl-NL" sz="1200" b="1" i="0" u="none" strike="noStrike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70</a:t>
                      </a:r>
                      <a:endParaRPr lang="nl-NL" sz="1200" b="1" i="0" u="none" strike="noStrike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74.5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80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325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</a:tr>
              <a:tr h="304828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1" u="none" strike="noStrike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2011</a:t>
                      </a:r>
                      <a:endParaRPr lang="nl-NL" sz="1200" b="1" i="0" u="none" strike="noStrike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5.8</a:t>
                      </a:r>
                      <a:endParaRPr lang="nl-NL" sz="1200" b="1" i="0" u="none" strike="noStrike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12.6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93.8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85.8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398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</a:tr>
              <a:tr h="304828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1" u="none" strike="noStrike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2012</a:t>
                      </a:r>
                      <a:endParaRPr lang="nl-NL" sz="1200" b="1" i="0" u="none" strike="noStrike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23.8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452.9</a:t>
                      </a:r>
                      <a:endParaRPr lang="nl-NL" sz="1200" b="1" i="0" u="none" strike="noStrike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497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</a:tr>
              <a:tr h="304828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1" u="none" strike="noStrike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2013</a:t>
                      </a:r>
                      <a:endParaRPr lang="nl-NL" sz="1200" b="1" i="0" u="none" strike="noStrike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283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93.1</a:t>
                      </a:r>
                      <a:endParaRPr lang="nl-NL" sz="1200" b="1" i="0" u="none" strike="noStrike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45</a:t>
                      </a:r>
                      <a:endParaRPr lang="nl-NL" sz="1200" b="1" i="0" u="none" strike="noStrike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58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76.8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556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</a:tr>
              <a:tr h="304828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1" u="none" strike="noStrike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2014</a:t>
                      </a:r>
                      <a:endParaRPr lang="nl-NL" sz="1200" b="1" i="0" u="none" strike="noStrike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187.8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118.5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55.5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69.3</a:t>
                      </a:r>
                      <a:endParaRPr lang="nl-NL" sz="1200" b="1" i="0" u="none" strike="noStrike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431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</a:tr>
              <a:tr h="317530">
                <a:tc>
                  <a:txBody>
                    <a:bodyPr/>
                    <a:lstStyle/>
                    <a:p>
                      <a:pPr algn="r" fontAlgn="b"/>
                      <a:r>
                        <a:rPr lang="nl-NL" sz="1200" b="1" u="none" strike="noStrike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2015</a:t>
                      </a:r>
                      <a:endParaRPr lang="nl-NL" sz="1200" b="1" i="0" u="none" strike="noStrike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6.1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nl-NL" sz="1200" b="1" i="0" u="none" strike="noStrike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29.3</a:t>
                      </a:r>
                      <a:endParaRPr lang="nl-NL" sz="1200" b="1" i="0" u="none" strike="noStrike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  <a:endParaRPr lang="nl-NL" sz="1200" b="1" i="0" u="none" strike="noStrike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  <a:endParaRPr lang="nl-NL" sz="1200" b="1" i="0" u="none" strike="noStrike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  <a:endParaRPr lang="nl-NL" sz="1200" b="1" i="0" u="none" strike="noStrike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  <a:endParaRPr lang="nl-NL" sz="1200" b="1" i="0" u="none" strike="noStrike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19.6</a:t>
                      </a:r>
                      <a:endParaRPr lang="nl-NL" sz="1200" b="1" i="0" u="none" strike="noStrike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55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</a:tr>
              <a:tr h="304828">
                <a:tc>
                  <a:txBody>
                    <a:bodyPr/>
                    <a:lstStyle/>
                    <a:p>
                      <a:pPr algn="l" fontAlgn="b"/>
                      <a:endParaRPr lang="nl-N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201.2</a:t>
                      </a:r>
                      <a:endParaRPr lang="nl-NL" sz="12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149</a:t>
                      </a:r>
                      <a:endParaRPr lang="nl-NL" sz="12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234.4</a:t>
                      </a:r>
                      <a:endParaRPr lang="nl-NL" sz="12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235.8</a:t>
                      </a:r>
                      <a:endParaRPr lang="nl-NL" sz="12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383</a:t>
                      </a:r>
                      <a:endParaRPr lang="nl-NL" sz="12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251.1</a:t>
                      </a:r>
                      <a:endParaRPr lang="nl-NL" sz="12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110.9</a:t>
                      </a:r>
                      <a:endParaRPr lang="nl-NL" sz="12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546.7</a:t>
                      </a:r>
                      <a:endParaRPr lang="nl-NL" sz="12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204.3</a:t>
                      </a:r>
                      <a:endParaRPr lang="nl-NL" sz="12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293.1</a:t>
                      </a:r>
                      <a:endParaRPr lang="nl-NL" sz="12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200.5</a:t>
                      </a:r>
                      <a:endParaRPr lang="nl-NL" sz="12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effectLst/>
                        </a:rPr>
                        <a:t>64.1</a:t>
                      </a:r>
                      <a:endParaRPr lang="nl-N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effectLst/>
                        </a:rPr>
                        <a:t>76.8</a:t>
                      </a:r>
                      <a:endParaRPr lang="nl-N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effectLst/>
                        </a:rPr>
                        <a:t>69.3</a:t>
                      </a:r>
                      <a:endParaRPr lang="nl-N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effectLst/>
                        </a:rPr>
                        <a:t>29.3</a:t>
                      </a:r>
                      <a:endParaRPr lang="nl-N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>
                          <a:effectLst/>
                        </a:rPr>
                        <a:t>0</a:t>
                      </a:r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effectLst/>
                        </a:rPr>
                        <a:t>0</a:t>
                      </a:r>
                      <a:endParaRPr lang="nl-N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effectLst/>
                        </a:rPr>
                        <a:t>0</a:t>
                      </a:r>
                      <a:endParaRPr lang="nl-N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effectLst/>
                        </a:rPr>
                        <a:t>0</a:t>
                      </a:r>
                      <a:endParaRPr lang="nl-N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effectLst/>
                        </a:rPr>
                        <a:t>19.6</a:t>
                      </a:r>
                      <a:endParaRPr lang="nl-N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1" u="none" strike="noStrike" dirty="0">
                          <a:effectLst/>
                        </a:rPr>
                        <a:t>3069</a:t>
                      </a:r>
                      <a:endParaRPr lang="nl-N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75" marR="5975" marT="597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7646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6309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PROYECTO DI PPP SEGUN CBA</a:t>
            </a:r>
            <a:endParaRPr lang="nl-NL" b="1" dirty="0">
              <a:solidFill>
                <a:srgbClr val="0070C0"/>
              </a:solidFill>
            </a:endParaRPr>
          </a:p>
        </p:txBody>
      </p:sp>
      <p:pic>
        <p:nvPicPr>
          <p:cNvPr id="4" name="Tijdelijke aanduiding voor inhoud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34" y="1181820"/>
            <a:ext cx="10489721" cy="52621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5364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UN EXPERENCIA PERSONAL</a:t>
            </a:r>
            <a:endParaRPr lang="nl-NL" b="1" dirty="0">
              <a:solidFill>
                <a:srgbClr val="0070C0"/>
              </a:solidFill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6332" y="1690688"/>
            <a:ext cx="6395463" cy="478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58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0070C0"/>
                </a:solidFill>
              </a:rPr>
              <a:t>PRESUPUESTO 2016 SIN PRESTAMO PA BALANSA</a:t>
            </a:r>
            <a:endParaRPr lang="nl-NL" sz="4000" b="1" dirty="0">
              <a:solidFill>
                <a:srgbClr val="0070C0"/>
              </a:solidFill>
            </a:endParaRPr>
          </a:p>
        </p:txBody>
      </p:sp>
      <p:graphicFrame>
        <p:nvGraphicFramePr>
          <p:cNvPr id="4" name="Tijdelijke aanduiding voor inhou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1660967"/>
              </p:ext>
            </p:extLst>
          </p:nvPr>
        </p:nvGraphicFramePr>
        <p:xfrm>
          <a:off x="998377" y="1690685"/>
          <a:ext cx="9722495" cy="44022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11466"/>
                <a:gridCol w="2070343"/>
                <a:gridCol w="2070343"/>
                <a:gridCol w="2070343"/>
              </a:tblGrid>
              <a:tr h="62888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 dirty="0">
                          <a:effectLst/>
                        </a:rPr>
                        <a:t>DESCRIPSHON</a:t>
                      </a:r>
                      <a:endParaRPr lang="nl-NL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 dirty="0">
                          <a:effectLst/>
                        </a:rPr>
                        <a:t>ENTRADA</a:t>
                      </a:r>
                      <a:endParaRPr lang="nl-NL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 dirty="0">
                          <a:effectLst/>
                        </a:rPr>
                        <a:t>GASTO</a:t>
                      </a:r>
                      <a:endParaRPr lang="nl-NL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 dirty="0">
                          <a:effectLst/>
                        </a:rPr>
                        <a:t>SALDO </a:t>
                      </a:r>
                      <a:endParaRPr lang="nl-NL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2888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 err="1">
                          <a:effectLst/>
                        </a:rPr>
                        <a:t>Impuesto</a:t>
                      </a:r>
                      <a:r>
                        <a:rPr lang="nl-NL" sz="2400" dirty="0">
                          <a:effectLst/>
                        </a:rPr>
                        <a:t>, </a:t>
                      </a:r>
                      <a:r>
                        <a:rPr lang="nl-NL" sz="2400" dirty="0" err="1">
                          <a:effectLst/>
                        </a:rPr>
                        <a:t>dividendo</a:t>
                      </a:r>
                      <a:r>
                        <a:rPr lang="nl-NL" sz="2400" dirty="0">
                          <a:effectLst/>
                        </a:rPr>
                        <a:t>, etc.</a:t>
                      </a:r>
                      <a:endParaRPr lang="nl-NL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dirty="0">
                          <a:effectLst/>
                        </a:rPr>
                        <a:t>1.243.332.000</a:t>
                      </a:r>
                      <a:endParaRPr lang="nl-NL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</a:rPr>
                        <a:t> </a:t>
                      </a:r>
                      <a:endParaRPr lang="nl-NL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dirty="0">
                          <a:effectLst/>
                        </a:rPr>
                        <a:t> </a:t>
                      </a:r>
                      <a:endParaRPr lang="nl-NL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2888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</a:rPr>
                        <a:t>Personal</a:t>
                      </a:r>
                      <a:endParaRPr lang="nl-NL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dirty="0">
                          <a:effectLst/>
                        </a:rPr>
                        <a:t> </a:t>
                      </a:r>
                      <a:endParaRPr lang="nl-NL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dirty="0">
                          <a:solidFill>
                            <a:srgbClr val="FF0000"/>
                          </a:solidFill>
                          <a:effectLst/>
                        </a:rPr>
                        <a:t>695.659.000</a:t>
                      </a:r>
                      <a:endParaRPr lang="nl-NL" sz="2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</a:rPr>
                        <a:t> </a:t>
                      </a:r>
                      <a:endParaRPr lang="nl-NL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2888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 err="1">
                          <a:effectLst/>
                        </a:rPr>
                        <a:t>Bienes</a:t>
                      </a:r>
                      <a:r>
                        <a:rPr lang="nl-NL" sz="2400" dirty="0">
                          <a:effectLst/>
                        </a:rPr>
                        <a:t> y </a:t>
                      </a:r>
                      <a:r>
                        <a:rPr lang="nl-NL" sz="2400" dirty="0" err="1">
                          <a:effectLst/>
                        </a:rPr>
                        <a:t>servicio</a:t>
                      </a:r>
                      <a:endParaRPr lang="nl-NL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dirty="0">
                          <a:effectLst/>
                        </a:rPr>
                        <a:t> </a:t>
                      </a:r>
                      <a:endParaRPr lang="nl-NL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</a:rPr>
                        <a:t>272.562.000</a:t>
                      </a:r>
                      <a:endParaRPr lang="nl-NL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</a:rPr>
                        <a:t> </a:t>
                      </a:r>
                      <a:endParaRPr lang="nl-NL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2888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 err="1">
                          <a:effectLst/>
                        </a:rPr>
                        <a:t>Interes</a:t>
                      </a:r>
                      <a:endParaRPr lang="nl-NL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dirty="0">
                          <a:effectLst/>
                        </a:rPr>
                        <a:t> </a:t>
                      </a:r>
                      <a:endParaRPr lang="nl-NL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dirty="0">
                          <a:solidFill>
                            <a:srgbClr val="FF0000"/>
                          </a:solidFill>
                          <a:effectLst/>
                        </a:rPr>
                        <a:t>209.424.000</a:t>
                      </a:r>
                      <a:endParaRPr lang="nl-NL" sz="2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</a:rPr>
                        <a:t> </a:t>
                      </a:r>
                      <a:endParaRPr lang="nl-NL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2888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 err="1">
                          <a:effectLst/>
                        </a:rPr>
                        <a:t>Subsidio</a:t>
                      </a:r>
                      <a:r>
                        <a:rPr lang="nl-NL" sz="2400" dirty="0">
                          <a:effectLst/>
                        </a:rPr>
                        <a:t> (no-</a:t>
                      </a:r>
                      <a:r>
                        <a:rPr lang="nl-NL" sz="2400" dirty="0" err="1">
                          <a:effectLst/>
                        </a:rPr>
                        <a:t>salario</a:t>
                      </a:r>
                      <a:r>
                        <a:rPr lang="nl-NL" sz="2400" dirty="0">
                          <a:effectLst/>
                        </a:rPr>
                        <a:t>)</a:t>
                      </a:r>
                      <a:endParaRPr lang="nl-NL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</a:rPr>
                        <a:t> </a:t>
                      </a:r>
                      <a:endParaRPr lang="nl-NL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dirty="0">
                          <a:solidFill>
                            <a:srgbClr val="FF0000"/>
                          </a:solidFill>
                          <a:effectLst/>
                        </a:rPr>
                        <a:t>52.878.000</a:t>
                      </a:r>
                      <a:endParaRPr lang="nl-NL" sz="2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</a:rPr>
                        <a:t> </a:t>
                      </a:r>
                      <a:endParaRPr lang="nl-NL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2888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</a:rPr>
                        <a:t>TOTAL</a:t>
                      </a:r>
                      <a:endParaRPr lang="nl-NL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</a:rPr>
                        <a:t>1.243.332.000</a:t>
                      </a:r>
                      <a:endParaRPr lang="nl-NL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dirty="0">
                          <a:effectLst/>
                        </a:rPr>
                        <a:t>1.230.523.000</a:t>
                      </a:r>
                      <a:endParaRPr lang="nl-NL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dirty="0">
                          <a:solidFill>
                            <a:schemeClr val="tx1"/>
                          </a:solidFill>
                          <a:effectLst/>
                        </a:rPr>
                        <a:t>12.809.000</a:t>
                      </a:r>
                      <a:endParaRPr lang="nl-NL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7526042" y="-153794"/>
            <a:ext cx="2598078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PRESUPUESTO DI ARUBA 2016</a:t>
            </a:r>
            <a:endParaRPr kumimoji="0" lang="nl-NL" alt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714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6309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UN COMPARASHON CHIKITO DI PERSONAL</a:t>
            </a:r>
            <a:endParaRPr lang="nl-NL" b="1" dirty="0">
              <a:solidFill>
                <a:srgbClr val="0070C0"/>
              </a:solidFill>
            </a:endParaRPr>
          </a:p>
        </p:txBody>
      </p:sp>
      <p:graphicFrame>
        <p:nvGraphicFramePr>
          <p:cNvPr id="4" name="Tijdelijke aanduiding voor inhou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6590901"/>
              </p:ext>
            </p:extLst>
          </p:nvPr>
        </p:nvGraphicFramePr>
        <p:xfrm>
          <a:off x="629729" y="1000664"/>
          <a:ext cx="10724072" cy="58050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70671"/>
                <a:gridCol w="2958860"/>
                <a:gridCol w="2743200"/>
                <a:gridCol w="2451341"/>
              </a:tblGrid>
              <a:tr h="89259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 smtClean="0">
                          <a:effectLst/>
                        </a:rPr>
                        <a:t>PAIS </a:t>
                      </a:r>
                      <a:r>
                        <a:rPr lang="nl-NL" sz="2800" dirty="0">
                          <a:effectLst/>
                        </a:rPr>
                        <a:t>(2014)</a:t>
                      </a:r>
                      <a:endParaRPr lang="nl-NL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 smtClean="0">
                          <a:effectLst/>
                        </a:rPr>
                        <a:t>HABITANTE</a:t>
                      </a:r>
                      <a:endParaRPr lang="nl-NL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 smtClean="0">
                          <a:effectLst/>
                        </a:rPr>
                        <a:t>CANTIDAD TOTAL DI AMBTENAAR</a:t>
                      </a:r>
                      <a:endParaRPr lang="nl-NL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 smtClean="0">
                          <a:effectLst/>
                        </a:rPr>
                        <a:t>OFICINA DI MINISTER</a:t>
                      </a:r>
                      <a:endParaRPr lang="nl-NL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6084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</a:rPr>
                        <a:t>ARUBA</a:t>
                      </a:r>
                      <a:endParaRPr lang="nl-NL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 b="1" dirty="0">
                          <a:effectLst/>
                        </a:rPr>
                        <a:t>106.795</a:t>
                      </a:r>
                      <a:endParaRPr lang="nl-NL" sz="3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 b="1" dirty="0">
                          <a:effectLst/>
                        </a:rPr>
                        <a:t>5.757</a:t>
                      </a:r>
                      <a:endParaRPr lang="nl-NL" sz="3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 b="1" dirty="0">
                          <a:effectLst/>
                        </a:rPr>
                        <a:t>374</a:t>
                      </a:r>
                      <a:endParaRPr lang="nl-NL" sz="3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6084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 smtClean="0">
                          <a:effectLst/>
                        </a:rPr>
                        <a:t>CORSOW</a:t>
                      </a:r>
                      <a:endParaRPr lang="nl-NL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 b="1" dirty="0">
                          <a:effectLst/>
                        </a:rPr>
                        <a:t>154.843</a:t>
                      </a:r>
                      <a:endParaRPr lang="nl-NL" sz="3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 b="1" dirty="0">
                          <a:effectLst/>
                        </a:rPr>
                        <a:t>4.617</a:t>
                      </a:r>
                      <a:endParaRPr lang="nl-NL" sz="3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 b="1" dirty="0">
                          <a:effectLst/>
                        </a:rPr>
                        <a:t>278</a:t>
                      </a:r>
                      <a:endParaRPr lang="nl-NL" sz="3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69639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OBSERVASHON</a:t>
                      </a:r>
                      <a:endParaRPr lang="nl-NL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marL="571500" marR="0" indent="-57150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8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 </a:t>
                      </a:r>
                      <a:r>
                        <a:rPr lang="en-US" sz="2800" b="1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pesar</a:t>
                      </a:r>
                      <a:r>
                        <a:rPr lang="en-US" sz="28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cu </a:t>
                      </a:r>
                      <a:r>
                        <a:rPr lang="en-US" sz="2800" b="1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Corsow</a:t>
                      </a:r>
                      <a:r>
                        <a:rPr lang="en-US" sz="28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2800" b="1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casi</a:t>
                      </a:r>
                      <a:r>
                        <a:rPr lang="en-US" sz="28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50% mas </a:t>
                      </a:r>
                      <a:r>
                        <a:rPr lang="en-US" sz="2800" b="1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hende</a:t>
                      </a:r>
                      <a:r>
                        <a:rPr lang="en-US" sz="28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Aruba tin 1.100</a:t>
                      </a:r>
                      <a:r>
                        <a:rPr lang="en-US" sz="2800" b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mas </a:t>
                      </a:r>
                      <a:r>
                        <a:rPr lang="en-US" sz="2800" b="1" baseline="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ambtenaar</a:t>
                      </a:r>
                      <a:endParaRPr lang="en-US" sz="2800" b="1" baseline="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571500" marR="0" indent="-57150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800" b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Den </a:t>
                      </a:r>
                      <a:r>
                        <a:rPr lang="en-US" sz="2800" b="1" baseline="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caso</a:t>
                      </a:r>
                      <a:r>
                        <a:rPr lang="en-US" sz="2800" b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cu Aruba lo tin e </a:t>
                      </a:r>
                      <a:r>
                        <a:rPr lang="en-US" sz="2800" b="1" baseline="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mesun</a:t>
                      </a:r>
                      <a:r>
                        <a:rPr lang="en-US" sz="2800" b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relashon</a:t>
                      </a:r>
                      <a:r>
                        <a:rPr lang="en-US" sz="2800" b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di </a:t>
                      </a:r>
                      <a:r>
                        <a:rPr lang="en-US" sz="2800" b="1" baseline="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ambtenaar</a:t>
                      </a:r>
                      <a:r>
                        <a:rPr lang="en-US" sz="2800" b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800" b="1" baseline="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habitante</a:t>
                      </a:r>
                      <a:r>
                        <a:rPr lang="en-US" sz="2800" b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(1/33,5), Aruba (1/18,5) lo tin </a:t>
                      </a:r>
                      <a:r>
                        <a:rPr lang="en-US" sz="2800" b="1" baseline="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mester</a:t>
                      </a:r>
                      <a:r>
                        <a:rPr lang="en-US" sz="2800" b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di 3.200, </a:t>
                      </a:r>
                      <a:r>
                        <a:rPr lang="en-US" sz="2800" b="1" baseline="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pues</a:t>
                      </a:r>
                      <a:r>
                        <a:rPr lang="en-US" sz="2800" b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2.500 </a:t>
                      </a:r>
                      <a:r>
                        <a:rPr lang="en-US" sz="2800" b="1" baseline="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menos</a:t>
                      </a:r>
                      <a:r>
                        <a:rPr lang="en-US" sz="3200" b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  <a:p>
                      <a:pPr marL="571500" marR="0" indent="-57150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800" b="1" baseline="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Esey</a:t>
                      </a:r>
                      <a:r>
                        <a:rPr lang="en-US" sz="2800" b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lo </a:t>
                      </a:r>
                      <a:r>
                        <a:rPr lang="en-US" sz="2800" b="1" baseline="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scapa</a:t>
                      </a:r>
                      <a:r>
                        <a:rPr lang="en-US" sz="2800" b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Aruba mas di </a:t>
                      </a:r>
                      <a:r>
                        <a:rPr lang="en-US" sz="2800" b="1" baseline="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Afl</a:t>
                      </a:r>
                      <a:r>
                        <a:rPr lang="en-US" sz="2800" b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200 </a:t>
                      </a:r>
                      <a:r>
                        <a:rPr lang="en-US" sz="2800" b="1" baseline="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miyon</a:t>
                      </a:r>
                      <a:r>
                        <a:rPr lang="en-US" sz="2800" b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800" b="1" baseline="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aña</a:t>
                      </a:r>
                      <a:r>
                        <a:rPr lang="en-US" sz="2800" b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y </a:t>
                      </a:r>
                      <a:r>
                        <a:rPr lang="en-US" sz="2800" b="1" baseline="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consecuentemente</a:t>
                      </a:r>
                      <a:r>
                        <a:rPr lang="en-US" sz="2800" b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mas di </a:t>
                      </a:r>
                      <a:r>
                        <a:rPr lang="en-US" sz="2800" b="1" baseline="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Afl</a:t>
                      </a:r>
                      <a:r>
                        <a:rPr lang="en-US" sz="2800" b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2 </a:t>
                      </a:r>
                      <a:r>
                        <a:rPr lang="en-US" sz="2800" b="1" baseline="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biyon</a:t>
                      </a:r>
                      <a:r>
                        <a:rPr lang="en-US" sz="2800" b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den 10 </a:t>
                      </a:r>
                      <a:r>
                        <a:rPr lang="en-US" sz="2800" b="1" baseline="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aña</a:t>
                      </a:r>
                      <a:r>
                        <a:rPr lang="en-US" sz="2800" b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o sea, </a:t>
                      </a:r>
                      <a:r>
                        <a:rPr lang="en-US" sz="2800" b="1" baseline="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mitar</a:t>
                      </a:r>
                      <a:r>
                        <a:rPr lang="en-US" sz="2800" b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di </a:t>
                      </a:r>
                      <a:r>
                        <a:rPr lang="en-US" sz="2800" b="1" baseline="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nos</a:t>
                      </a:r>
                      <a:r>
                        <a:rPr lang="en-US" sz="2800" b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debe</a:t>
                      </a:r>
                      <a:r>
                        <a:rPr lang="en-US" sz="2800" b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nashonal</a:t>
                      </a:r>
                      <a:r>
                        <a:rPr lang="en-US" sz="2800" b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!</a:t>
                      </a:r>
                      <a:endParaRPr lang="nl-NL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3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3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082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PAGO DI INTERES</a:t>
            </a:r>
            <a:endParaRPr lang="nl-NL" b="1" dirty="0">
              <a:solidFill>
                <a:srgbClr val="0070C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76377" y="1825625"/>
            <a:ext cx="10696755" cy="4351338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Na e </a:t>
            </a:r>
            <a:r>
              <a:rPr lang="en-US" dirty="0" err="1" smtClean="0"/>
              <a:t>momento</a:t>
            </a:r>
            <a:r>
              <a:rPr lang="en-US" dirty="0" smtClean="0"/>
              <a:t> </a:t>
            </a:r>
            <a:r>
              <a:rPr lang="en-US" dirty="0" err="1" smtClean="0"/>
              <a:t>aki</a:t>
            </a:r>
            <a:r>
              <a:rPr lang="en-US" dirty="0" smtClean="0"/>
              <a:t> Aruba ta </a:t>
            </a:r>
            <a:r>
              <a:rPr lang="en-US" dirty="0" err="1" smtClean="0"/>
              <a:t>paga</a:t>
            </a:r>
            <a:r>
              <a:rPr lang="en-US" dirty="0" smtClean="0"/>
              <a:t> mas di </a:t>
            </a:r>
            <a:r>
              <a:rPr lang="en-US" b="1" dirty="0" err="1" smtClean="0"/>
              <a:t>Afl</a:t>
            </a:r>
            <a:r>
              <a:rPr lang="en-US" b="1" dirty="0" smtClean="0"/>
              <a:t>. 200 </a:t>
            </a:r>
            <a:r>
              <a:rPr lang="en-US" b="1" dirty="0" err="1" smtClean="0"/>
              <a:t>miyon</a:t>
            </a:r>
            <a:r>
              <a:rPr lang="en-US" b="1" dirty="0" smtClean="0"/>
              <a:t>/</a:t>
            </a:r>
            <a:r>
              <a:rPr lang="en-US" b="1" dirty="0" err="1" smtClean="0"/>
              <a:t>aña</a:t>
            </a:r>
            <a:r>
              <a:rPr lang="en-US" b="1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interes</a:t>
            </a:r>
            <a:endParaRPr lang="en-US" dirty="0" smtClean="0"/>
          </a:p>
          <a:p>
            <a:r>
              <a:rPr lang="en-US" b="1" dirty="0" err="1"/>
              <a:t>Despues</a:t>
            </a:r>
            <a:r>
              <a:rPr lang="en-US" b="1" dirty="0"/>
              <a:t> di </a:t>
            </a:r>
            <a:r>
              <a:rPr lang="en-US" b="1" dirty="0" smtClean="0"/>
              <a:t>5 </a:t>
            </a:r>
            <a:r>
              <a:rPr lang="en-US" b="1" dirty="0" err="1"/>
              <a:t>aña</a:t>
            </a:r>
            <a:r>
              <a:rPr lang="en-US" dirty="0"/>
              <a:t>, Aruba ta </a:t>
            </a:r>
            <a:r>
              <a:rPr lang="en-US" dirty="0" err="1"/>
              <a:t>paga</a:t>
            </a:r>
            <a:r>
              <a:rPr lang="en-US" dirty="0"/>
              <a:t> mas </a:t>
            </a:r>
            <a:r>
              <a:rPr lang="en-US" dirty="0" smtClean="0"/>
              <a:t>di </a:t>
            </a:r>
            <a:r>
              <a:rPr lang="en-US" b="1" dirty="0" err="1"/>
              <a:t>Afl</a:t>
            </a:r>
            <a:r>
              <a:rPr lang="en-US" b="1" dirty="0"/>
              <a:t>. </a:t>
            </a:r>
            <a:r>
              <a:rPr lang="en-US" b="1" dirty="0"/>
              <a:t>1</a:t>
            </a:r>
            <a:r>
              <a:rPr lang="en-US" b="1" dirty="0" smtClean="0"/>
              <a:t> </a:t>
            </a:r>
            <a:r>
              <a:rPr lang="en-US" b="1" dirty="0" err="1"/>
              <a:t>biyon</a:t>
            </a:r>
            <a:r>
              <a:rPr lang="en-US" b="1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 smtClean="0"/>
              <a:t>interes</a:t>
            </a:r>
            <a:r>
              <a:rPr lang="en-US" dirty="0" smtClean="0"/>
              <a:t> so</a:t>
            </a:r>
          </a:p>
          <a:p>
            <a:r>
              <a:rPr lang="en-US" dirty="0" err="1" smtClean="0"/>
              <a:t>Esey</a:t>
            </a:r>
            <a:r>
              <a:rPr lang="en-US" dirty="0" smtClean="0"/>
              <a:t> ta </a:t>
            </a:r>
            <a:r>
              <a:rPr lang="en-US" b="1" dirty="0" smtClean="0"/>
              <a:t>sin</a:t>
            </a:r>
            <a:r>
              <a:rPr lang="en-US" dirty="0" smtClean="0"/>
              <a:t> </a:t>
            </a:r>
            <a:r>
              <a:rPr lang="en-US" dirty="0" err="1" smtClean="0"/>
              <a:t>conta</a:t>
            </a:r>
            <a:r>
              <a:rPr lang="en-US" dirty="0" smtClean="0"/>
              <a:t> e </a:t>
            </a:r>
            <a:r>
              <a:rPr lang="en-US" dirty="0" err="1" smtClean="0"/>
              <a:t>interes</a:t>
            </a:r>
            <a:r>
              <a:rPr lang="en-US" dirty="0" smtClean="0"/>
              <a:t> pa </a:t>
            </a:r>
            <a:r>
              <a:rPr lang="en-US" dirty="0" err="1" smtClean="0"/>
              <a:t>motibo</a:t>
            </a:r>
            <a:r>
              <a:rPr lang="en-US" dirty="0" smtClean="0"/>
              <a:t> di e </a:t>
            </a:r>
            <a:r>
              <a:rPr lang="en-US" dirty="0" err="1" smtClean="0"/>
              <a:t>proyectonan</a:t>
            </a:r>
            <a:r>
              <a:rPr lang="en-US" dirty="0" smtClean="0"/>
              <a:t> di PPP (7-9%)</a:t>
            </a:r>
          </a:p>
          <a:p>
            <a:r>
              <a:rPr lang="en-US" dirty="0" smtClean="0"/>
              <a:t>E </a:t>
            </a:r>
            <a:r>
              <a:rPr lang="en-US" dirty="0" err="1" smtClean="0"/>
              <a:t>suma</a:t>
            </a:r>
            <a:r>
              <a:rPr lang="en-US" dirty="0" smtClean="0"/>
              <a:t> </a:t>
            </a:r>
            <a:r>
              <a:rPr lang="en-US" dirty="0" err="1" smtClean="0"/>
              <a:t>aki</a:t>
            </a:r>
            <a:r>
              <a:rPr lang="en-US" dirty="0" smtClean="0"/>
              <a:t>, </a:t>
            </a:r>
            <a:r>
              <a:rPr lang="en-US" dirty="0" err="1" smtClean="0"/>
              <a:t>hunto</a:t>
            </a:r>
            <a:r>
              <a:rPr lang="en-US" dirty="0" smtClean="0"/>
              <a:t> cu </a:t>
            </a:r>
            <a:r>
              <a:rPr lang="en-US" dirty="0" err="1" smtClean="0"/>
              <a:t>interes</a:t>
            </a:r>
            <a:r>
              <a:rPr lang="en-US" dirty="0" smtClean="0"/>
              <a:t> di PPP, </a:t>
            </a:r>
            <a:r>
              <a:rPr lang="en-US" b="1" dirty="0" err="1" smtClean="0"/>
              <a:t>casi</a:t>
            </a:r>
            <a:r>
              <a:rPr lang="en-US" dirty="0" smtClean="0"/>
              <a:t> </a:t>
            </a:r>
            <a:r>
              <a:rPr lang="en-US" b="1" dirty="0" smtClean="0"/>
              <a:t>ta </a:t>
            </a:r>
            <a:r>
              <a:rPr lang="en-US" b="1" dirty="0" err="1" smtClean="0"/>
              <a:t>iguala</a:t>
            </a:r>
            <a:r>
              <a:rPr lang="en-US" b="1" dirty="0" smtClean="0"/>
              <a:t> </a:t>
            </a:r>
            <a:r>
              <a:rPr lang="en-US" b="1" dirty="0" err="1" smtClean="0"/>
              <a:t>presupuesto</a:t>
            </a:r>
            <a:r>
              <a:rPr lang="en-US" b="1" dirty="0" smtClean="0"/>
              <a:t> di </a:t>
            </a:r>
            <a:r>
              <a:rPr lang="en-US" b="1" dirty="0" smtClean="0"/>
              <a:t>1 </a:t>
            </a:r>
            <a:r>
              <a:rPr lang="en-US" b="1" dirty="0" err="1" smtClean="0"/>
              <a:t>aña</a:t>
            </a:r>
            <a:r>
              <a:rPr lang="en-US" dirty="0" smtClean="0"/>
              <a:t>!</a:t>
            </a:r>
          </a:p>
          <a:p>
            <a:r>
              <a:rPr lang="en-US" dirty="0" err="1" smtClean="0"/>
              <a:t>Esey</a:t>
            </a:r>
            <a:r>
              <a:rPr lang="en-US" dirty="0" smtClean="0"/>
              <a:t> kier men cu e </a:t>
            </a:r>
            <a:r>
              <a:rPr lang="en-US" dirty="0" err="1" smtClean="0"/>
              <a:t>interes</a:t>
            </a:r>
            <a:r>
              <a:rPr lang="en-US" dirty="0" smtClean="0"/>
              <a:t> so di </a:t>
            </a:r>
            <a:r>
              <a:rPr lang="en-US" dirty="0" smtClean="0"/>
              <a:t>5 </a:t>
            </a:r>
            <a:r>
              <a:rPr lang="en-US" dirty="0" err="1" smtClean="0"/>
              <a:t>aña</a:t>
            </a:r>
            <a:r>
              <a:rPr lang="en-US" dirty="0" smtClean="0"/>
              <a:t> lo </a:t>
            </a:r>
            <a:r>
              <a:rPr lang="en-US" dirty="0" err="1" smtClean="0"/>
              <a:t>cubri</a:t>
            </a:r>
            <a:r>
              <a:rPr lang="en-US" dirty="0" smtClean="0"/>
              <a:t> </a:t>
            </a:r>
            <a:r>
              <a:rPr lang="en-US" b="1" dirty="0" smtClean="0"/>
              <a:t>tur</a:t>
            </a:r>
            <a:r>
              <a:rPr lang="en-US" dirty="0" smtClean="0"/>
              <a:t> </a:t>
            </a:r>
            <a:r>
              <a:rPr lang="en-US" dirty="0" err="1" smtClean="0"/>
              <a:t>gasto</a:t>
            </a:r>
            <a:r>
              <a:rPr lang="en-US" dirty="0" smtClean="0"/>
              <a:t> di </a:t>
            </a:r>
            <a:r>
              <a:rPr lang="en-US" dirty="0" err="1" smtClean="0"/>
              <a:t>gobierno</a:t>
            </a:r>
            <a:r>
              <a:rPr lang="en-US" dirty="0" smtClean="0"/>
              <a:t> di Aruba </a:t>
            </a:r>
            <a:r>
              <a:rPr lang="en-US" dirty="0" err="1" smtClean="0"/>
              <a:t>durante</a:t>
            </a:r>
            <a:r>
              <a:rPr lang="en-US" dirty="0" smtClean="0"/>
              <a:t> 2 </a:t>
            </a:r>
            <a:r>
              <a:rPr lang="en-US" dirty="0" err="1" smtClean="0"/>
              <a:t>aña</a:t>
            </a:r>
            <a:r>
              <a:rPr lang="en-US" dirty="0" smtClean="0"/>
              <a:t>: personal, </a:t>
            </a:r>
            <a:r>
              <a:rPr lang="en-US" dirty="0" err="1" smtClean="0"/>
              <a:t>bienes</a:t>
            </a:r>
            <a:r>
              <a:rPr lang="en-US" dirty="0" smtClean="0"/>
              <a:t> y </a:t>
            </a:r>
            <a:r>
              <a:rPr lang="en-US" dirty="0" err="1" smtClean="0"/>
              <a:t>servicio</a:t>
            </a:r>
            <a:r>
              <a:rPr lang="en-US" dirty="0" smtClean="0"/>
              <a:t>, </a:t>
            </a:r>
            <a:r>
              <a:rPr lang="en-US" dirty="0" err="1" smtClean="0"/>
              <a:t>subsidio</a:t>
            </a:r>
            <a:r>
              <a:rPr lang="en-US" dirty="0" smtClean="0"/>
              <a:t>, etc.</a:t>
            </a:r>
          </a:p>
          <a:p>
            <a:r>
              <a:rPr lang="en-US" dirty="0" err="1" smtClean="0"/>
              <a:t>Internacionalmente</a:t>
            </a:r>
            <a:r>
              <a:rPr lang="en-US" dirty="0" smtClean="0"/>
              <a:t> ta </a:t>
            </a:r>
            <a:r>
              <a:rPr lang="en-US" dirty="0" err="1" smtClean="0"/>
              <a:t>considera</a:t>
            </a:r>
            <a:r>
              <a:rPr lang="en-US" dirty="0" smtClean="0"/>
              <a:t> </a:t>
            </a:r>
            <a:r>
              <a:rPr lang="en-US" dirty="0" err="1" smtClean="0"/>
              <a:t>como</a:t>
            </a:r>
            <a:r>
              <a:rPr lang="en-US" dirty="0" smtClean="0"/>
              <a:t> </a:t>
            </a:r>
            <a:r>
              <a:rPr lang="en-US" dirty="0" err="1" smtClean="0"/>
              <a:t>sostenibel</a:t>
            </a:r>
            <a:r>
              <a:rPr lang="en-US" dirty="0" smtClean="0"/>
              <a:t> un </a:t>
            </a:r>
            <a:r>
              <a:rPr lang="en-US" dirty="0" err="1" smtClean="0"/>
              <a:t>interes</a:t>
            </a:r>
            <a:r>
              <a:rPr lang="en-US" dirty="0" smtClean="0"/>
              <a:t> di </a:t>
            </a:r>
            <a:r>
              <a:rPr lang="en-US" b="1" dirty="0" err="1" smtClean="0"/>
              <a:t>maximo</a:t>
            </a:r>
            <a:r>
              <a:rPr lang="en-US" b="1" dirty="0" smtClean="0"/>
              <a:t> 5%</a:t>
            </a:r>
            <a:r>
              <a:rPr lang="en-US" dirty="0" smtClean="0"/>
              <a:t> di entrada total di </a:t>
            </a:r>
            <a:r>
              <a:rPr lang="en-US" dirty="0" err="1" smtClean="0"/>
              <a:t>gobierno</a:t>
            </a:r>
            <a:r>
              <a:rPr lang="en-US" dirty="0" smtClean="0"/>
              <a:t>. </a:t>
            </a:r>
            <a:r>
              <a:rPr lang="en-US" b="1" dirty="0" err="1" smtClean="0"/>
              <a:t>Interes</a:t>
            </a:r>
            <a:r>
              <a:rPr lang="en-US" b="1" dirty="0" smtClean="0"/>
              <a:t> di Aruba ta </a:t>
            </a:r>
            <a:r>
              <a:rPr lang="en-US" b="1" dirty="0" err="1" smtClean="0"/>
              <a:t>supera</a:t>
            </a:r>
            <a:r>
              <a:rPr lang="en-US" b="1" dirty="0" smtClean="0"/>
              <a:t> 16% di tur </a:t>
            </a:r>
            <a:r>
              <a:rPr lang="en-US" b="1" dirty="0" err="1" smtClean="0"/>
              <a:t>su</a:t>
            </a:r>
            <a:r>
              <a:rPr lang="en-US" b="1" dirty="0" smtClean="0"/>
              <a:t> </a:t>
            </a:r>
            <a:r>
              <a:rPr lang="en-US" b="1" dirty="0" err="1" smtClean="0"/>
              <a:t>entradanan</a:t>
            </a:r>
            <a:r>
              <a:rPr lang="en-US" b="1" dirty="0" smtClean="0"/>
              <a:t> (CAFT)!</a:t>
            </a:r>
          </a:p>
          <a:p>
            <a:r>
              <a:rPr lang="en-US" dirty="0" smtClean="0"/>
              <a:t>Esaki lo </a:t>
            </a:r>
            <a:r>
              <a:rPr lang="en-US" dirty="0" err="1" smtClean="0"/>
              <a:t>subi</a:t>
            </a:r>
            <a:r>
              <a:rPr lang="en-US" dirty="0" smtClean="0"/>
              <a:t> </a:t>
            </a:r>
            <a:r>
              <a:rPr lang="en-US" dirty="0" err="1" smtClean="0"/>
              <a:t>unabes</a:t>
            </a:r>
            <a:r>
              <a:rPr lang="en-US" dirty="0" smtClean="0"/>
              <a:t> cu </a:t>
            </a:r>
            <a:r>
              <a:rPr lang="en-US" b="1" dirty="0" smtClean="0"/>
              <a:t>e </a:t>
            </a:r>
            <a:r>
              <a:rPr lang="en-US" b="1" dirty="0" err="1" smtClean="0"/>
              <a:t>pagonan</a:t>
            </a:r>
            <a:r>
              <a:rPr lang="en-US" b="1" dirty="0" smtClean="0"/>
              <a:t> pa </a:t>
            </a:r>
            <a:r>
              <a:rPr lang="en-US" b="1" dirty="0" err="1" smtClean="0"/>
              <a:t>motibo</a:t>
            </a:r>
            <a:r>
              <a:rPr lang="en-US" b="1" dirty="0" smtClean="0"/>
              <a:t> di PPP </a:t>
            </a:r>
            <a:r>
              <a:rPr lang="en-US" dirty="0" smtClean="0"/>
              <a:t>lo </a:t>
            </a:r>
            <a:r>
              <a:rPr lang="en-US" dirty="0" err="1" smtClean="0"/>
              <a:t>cuminsa</a:t>
            </a:r>
            <a:r>
              <a:rPr lang="en-US" dirty="0" smtClean="0"/>
              <a:t> core.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Ta </a:t>
            </a:r>
            <a:r>
              <a:rPr lang="en-US" dirty="0" err="1" smtClean="0">
                <a:solidFill>
                  <a:srgbClr val="0070C0"/>
                </a:solidFill>
              </a:rPr>
              <a:t>considera</a:t>
            </a:r>
            <a:r>
              <a:rPr lang="en-US" dirty="0" smtClean="0">
                <a:solidFill>
                  <a:srgbClr val="0070C0"/>
                </a:solidFill>
              </a:rPr>
              <a:t> 0,5% di </a:t>
            </a:r>
            <a:r>
              <a:rPr lang="en-US" dirty="0" err="1" smtClean="0">
                <a:solidFill>
                  <a:srgbClr val="0070C0"/>
                </a:solidFill>
              </a:rPr>
              <a:t>presupuesto</a:t>
            </a:r>
            <a:r>
              <a:rPr lang="en-US" dirty="0" smtClean="0">
                <a:solidFill>
                  <a:srgbClr val="0070C0"/>
                </a:solidFill>
              </a:rPr>
              <a:t> total </a:t>
            </a:r>
            <a:r>
              <a:rPr lang="en-US" dirty="0" err="1" smtClean="0">
                <a:solidFill>
                  <a:srgbClr val="0070C0"/>
                </a:solidFill>
              </a:rPr>
              <a:t>na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obligashon</a:t>
            </a:r>
            <a:r>
              <a:rPr lang="en-US" dirty="0" smtClean="0">
                <a:solidFill>
                  <a:srgbClr val="0070C0"/>
                </a:solidFill>
              </a:rPr>
              <a:t> di PPP </a:t>
            </a:r>
            <a:r>
              <a:rPr lang="en-US" dirty="0" err="1" smtClean="0">
                <a:solidFill>
                  <a:srgbClr val="0070C0"/>
                </a:solidFill>
              </a:rPr>
              <a:t>razonabel</a:t>
            </a:r>
            <a:r>
              <a:rPr lang="en-US" dirty="0" smtClean="0">
                <a:solidFill>
                  <a:srgbClr val="0070C0"/>
                </a:solidFill>
              </a:rPr>
              <a:t>. Aruba tin 2,5% y </a:t>
            </a:r>
            <a:r>
              <a:rPr lang="en-US" dirty="0" err="1" smtClean="0">
                <a:solidFill>
                  <a:srgbClr val="0070C0"/>
                </a:solidFill>
              </a:rPr>
              <a:t>ministro</a:t>
            </a:r>
            <a:r>
              <a:rPr lang="en-US" dirty="0" smtClean="0">
                <a:solidFill>
                  <a:srgbClr val="0070C0"/>
                </a:solidFill>
              </a:rPr>
              <a:t> ta </a:t>
            </a:r>
            <a:r>
              <a:rPr lang="en-US" dirty="0" err="1" smtClean="0">
                <a:solidFill>
                  <a:srgbClr val="0070C0"/>
                </a:solidFill>
              </a:rPr>
              <a:t>busca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manera</a:t>
            </a:r>
            <a:r>
              <a:rPr lang="en-US" dirty="0" smtClean="0">
                <a:solidFill>
                  <a:srgbClr val="0070C0"/>
                </a:solidFill>
              </a:rPr>
              <a:t> pa </a:t>
            </a:r>
            <a:r>
              <a:rPr lang="en-US" dirty="0" err="1" smtClean="0">
                <a:solidFill>
                  <a:srgbClr val="0070C0"/>
                </a:solidFill>
              </a:rPr>
              <a:t>financia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atraso</a:t>
            </a:r>
            <a:r>
              <a:rPr lang="en-US" dirty="0" smtClean="0">
                <a:solidFill>
                  <a:srgbClr val="0070C0"/>
                </a:solidFill>
              </a:rPr>
              <a:t> di </a:t>
            </a:r>
            <a:r>
              <a:rPr lang="en-US" dirty="0" err="1" smtClean="0">
                <a:solidFill>
                  <a:srgbClr val="0070C0"/>
                </a:solidFill>
              </a:rPr>
              <a:t>mantenshon</a:t>
            </a:r>
            <a:r>
              <a:rPr lang="en-US" dirty="0" smtClean="0">
                <a:solidFill>
                  <a:srgbClr val="0070C0"/>
                </a:solidFill>
              </a:rPr>
              <a:t> pa </a:t>
            </a:r>
            <a:r>
              <a:rPr lang="en-US" dirty="0" err="1" smtClean="0">
                <a:solidFill>
                  <a:srgbClr val="0070C0"/>
                </a:solidFill>
              </a:rPr>
              <a:t>medio</a:t>
            </a:r>
            <a:r>
              <a:rPr lang="en-US" dirty="0" smtClean="0">
                <a:solidFill>
                  <a:srgbClr val="0070C0"/>
                </a:solidFill>
              </a:rPr>
              <a:t> di PPP!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Pues</a:t>
            </a:r>
            <a:r>
              <a:rPr lang="en-US" dirty="0" smtClean="0">
                <a:solidFill>
                  <a:srgbClr val="FF0000"/>
                </a:solidFill>
              </a:rPr>
              <a:t> cu tur </a:t>
            </a:r>
            <a:r>
              <a:rPr lang="en-US" dirty="0" err="1" smtClean="0">
                <a:solidFill>
                  <a:srgbClr val="FF0000"/>
                </a:solidFill>
              </a:rPr>
              <a:t>enfoke</a:t>
            </a:r>
            <a:r>
              <a:rPr lang="en-US" dirty="0" smtClean="0">
                <a:solidFill>
                  <a:srgbClr val="FF0000"/>
                </a:solidFill>
              </a:rPr>
              <a:t> di </a:t>
            </a:r>
            <a:r>
              <a:rPr lang="en-US" dirty="0" err="1" smtClean="0">
                <a:solidFill>
                  <a:srgbClr val="FF0000"/>
                </a:solidFill>
              </a:rPr>
              <a:t>gobierno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riba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sostenibilidad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finansas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publico</a:t>
            </a:r>
            <a:r>
              <a:rPr lang="en-US" b="1" dirty="0" smtClean="0">
                <a:solidFill>
                  <a:srgbClr val="FF0000"/>
                </a:solidFill>
              </a:rPr>
              <a:t> di Aruba cu ta e base primordial pa </a:t>
            </a:r>
            <a:r>
              <a:rPr lang="en-US" b="1" dirty="0" err="1" smtClean="0">
                <a:solidFill>
                  <a:srgbClr val="FF0000"/>
                </a:solidFill>
              </a:rPr>
              <a:t>cualke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maneho</a:t>
            </a:r>
            <a:r>
              <a:rPr lang="en-US" b="1" dirty="0" smtClean="0">
                <a:solidFill>
                  <a:srgbClr val="FF0000"/>
                </a:solidFill>
              </a:rPr>
              <a:t>, ta </a:t>
            </a:r>
            <a:r>
              <a:rPr lang="en-US" b="1" dirty="0" err="1" smtClean="0">
                <a:solidFill>
                  <a:srgbClr val="FF0000"/>
                </a:solidFill>
              </a:rPr>
              <a:t>completamente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insostenibel</a:t>
            </a:r>
            <a:r>
              <a:rPr lang="en-US" b="1" dirty="0" smtClean="0">
                <a:solidFill>
                  <a:srgbClr val="FF0000"/>
                </a:solidFill>
              </a:rPr>
              <a:t>!</a:t>
            </a:r>
            <a:endParaRPr lang="nl-NL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822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0455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PRESHON (FUTURO) PA PRESUPUESTO</a:t>
            </a:r>
            <a:endParaRPr lang="nl-NL" b="1" dirty="0">
              <a:solidFill>
                <a:srgbClr val="0070C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60717" y="1069676"/>
            <a:ext cx="11274725" cy="5443267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Compromiso</a:t>
            </a:r>
            <a:r>
              <a:rPr lang="en-US" dirty="0"/>
              <a:t> di </a:t>
            </a:r>
            <a:r>
              <a:rPr lang="en-US" dirty="0" err="1"/>
              <a:t>gobierno</a:t>
            </a:r>
            <a:r>
              <a:rPr lang="en-US" dirty="0"/>
              <a:t> pa </a:t>
            </a:r>
            <a:r>
              <a:rPr lang="en-US" dirty="0" err="1"/>
              <a:t>baha</a:t>
            </a:r>
            <a:r>
              <a:rPr lang="en-US" dirty="0"/>
              <a:t> </a:t>
            </a:r>
            <a:r>
              <a:rPr lang="en-US" dirty="0" err="1"/>
              <a:t>fayo</a:t>
            </a:r>
            <a:r>
              <a:rPr lang="en-US" dirty="0"/>
              <a:t> </a:t>
            </a:r>
            <a:r>
              <a:rPr lang="en-US" dirty="0" err="1"/>
              <a:t>presupuestal</a:t>
            </a:r>
            <a:r>
              <a:rPr lang="en-US" dirty="0"/>
              <a:t>, </a:t>
            </a:r>
            <a:r>
              <a:rPr lang="en-US" dirty="0" err="1"/>
              <a:t>transform’e</a:t>
            </a:r>
            <a:r>
              <a:rPr lang="en-US" dirty="0"/>
              <a:t> den un surplus pa </a:t>
            </a:r>
            <a:r>
              <a:rPr lang="en-US" dirty="0" err="1" smtClean="0"/>
              <a:t>cuminsa</a:t>
            </a:r>
            <a:r>
              <a:rPr lang="en-US" dirty="0" smtClean="0"/>
              <a:t> </a:t>
            </a:r>
            <a:r>
              <a:rPr lang="en-US" dirty="0" err="1"/>
              <a:t>paga</a:t>
            </a:r>
            <a:r>
              <a:rPr lang="en-US" dirty="0"/>
              <a:t> </a:t>
            </a:r>
            <a:r>
              <a:rPr lang="en-US" dirty="0" err="1" smtClean="0"/>
              <a:t>nos</a:t>
            </a:r>
            <a:r>
              <a:rPr lang="en-US" dirty="0" smtClean="0"/>
              <a:t> </a:t>
            </a:r>
            <a:r>
              <a:rPr lang="en-US" dirty="0" err="1"/>
              <a:t>D</a:t>
            </a:r>
            <a:r>
              <a:rPr lang="en-US" dirty="0" err="1" smtClean="0"/>
              <a:t>ebe</a:t>
            </a:r>
            <a:r>
              <a:rPr lang="en-US" dirty="0" smtClean="0"/>
              <a:t> </a:t>
            </a:r>
            <a:r>
              <a:rPr lang="en-US" dirty="0" err="1" smtClean="0"/>
              <a:t>Nashonal</a:t>
            </a:r>
            <a:r>
              <a:rPr lang="en-US" dirty="0" smtClean="0"/>
              <a:t> </a:t>
            </a:r>
            <a:r>
              <a:rPr lang="en-US" dirty="0" err="1" smtClean="0"/>
              <a:t>gradualmente</a:t>
            </a:r>
            <a:r>
              <a:rPr lang="en-US" dirty="0" smtClean="0"/>
              <a:t> </a:t>
            </a:r>
            <a:r>
              <a:rPr lang="en-US" b="1" dirty="0" err="1"/>
              <a:t>desde</a:t>
            </a:r>
            <a:r>
              <a:rPr lang="en-US" b="1" dirty="0"/>
              <a:t> 2018</a:t>
            </a:r>
            <a:r>
              <a:rPr lang="en-US" dirty="0"/>
              <a:t>: </a:t>
            </a:r>
          </a:p>
          <a:p>
            <a:pPr marL="0" indent="0">
              <a:buNone/>
            </a:pPr>
            <a:r>
              <a:rPr lang="en-US" dirty="0"/>
              <a:t>    </a:t>
            </a:r>
            <a:r>
              <a:rPr lang="en-US" b="1" dirty="0" err="1"/>
              <a:t>Fayo</a:t>
            </a:r>
            <a:r>
              <a:rPr lang="en-US" b="1" dirty="0"/>
              <a:t> 2015-2016-2017</a:t>
            </a:r>
            <a:r>
              <a:rPr lang="en-US" dirty="0"/>
              <a:t>: 3,7%-2%-0,5%. </a:t>
            </a:r>
            <a:r>
              <a:rPr lang="en-US" b="1" dirty="0"/>
              <a:t>Surplus</a:t>
            </a:r>
            <a:r>
              <a:rPr lang="en-US" dirty="0"/>
              <a:t> </a:t>
            </a:r>
            <a:r>
              <a:rPr lang="en-US" b="1" dirty="0"/>
              <a:t>2018</a:t>
            </a:r>
            <a:r>
              <a:rPr lang="en-US" dirty="0"/>
              <a:t>: 0,5</a:t>
            </a:r>
            <a:r>
              <a:rPr lang="en-US" dirty="0" smtClean="0"/>
              <a:t>% </a:t>
            </a:r>
            <a:r>
              <a:rPr lang="en-US" dirty="0"/>
              <a:t>di </a:t>
            </a:r>
            <a:r>
              <a:rPr lang="en-US" dirty="0" smtClean="0"/>
              <a:t>GDP → </a:t>
            </a:r>
            <a:r>
              <a:rPr lang="en-US" sz="2600" b="1" dirty="0" smtClean="0">
                <a:solidFill>
                  <a:srgbClr val="FF0000"/>
                </a:solidFill>
              </a:rPr>
              <a:t>PROBLEMA:</a:t>
            </a:r>
            <a:endParaRPr lang="en-US" sz="2600" b="1" dirty="0">
              <a:solidFill>
                <a:srgbClr val="FF0000"/>
              </a:solidFill>
            </a:endParaRPr>
          </a:p>
          <a:p>
            <a:r>
              <a:rPr lang="en-US" dirty="0" err="1" smtClean="0"/>
              <a:t>Aumento</a:t>
            </a:r>
            <a:r>
              <a:rPr lang="en-US" dirty="0" smtClean="0"/>
              <a:t> di </a:t>
            </a:r>
            <a:r>
              <a:rPr lang="en-US" dirty="0" err="1" smtClean="0"/>
              <a:t>salario</a:t>
            </a:r>
            <a:r>
              <a:rPr lang="en-US" dirty="0" smtClean="0"/>
              <a:t> di personal </a:t>
            </a:r>
            <a:r>
              <a:rPr lang="en-US" b="1" dirty="0" err="1" smtClean="0"/>
              <a:t>desde</a:t>
            </a:r>
            <a:r>
              <a:rPr lang="en-US" b="1" dirty="0" smtClean="0"/>
              <a:t> 2018 </a:t>
            </a:r>
            <a:r>
              <a:rPr lang="en-US" dirty="0" smtClean="0"/>
              <a:t>a base di e </a:t>
            </a:r>
            <a:r>
              <a:rPr lang="en-US" dirty="0" err="1" smtClean="0"/>
              <a:t>acuerdo</a:t>
            </a:r>
            <a:r>
              <a:rPr lang="en-US" dirty="0" smtClean="0"/>
              <a:t> entre </a:t>
            </a:r>
            <a:r>
              <a:rPr lang="en-US" dirty="0" err="1" smtClean="0"/>
              <a:t>Gobierno</a:t>
            </a:r>
            <a:r>
              <a:rPr lang="en-US" dirty="0" smtClean="0"/>
              <a:t> y </a:t>
            </a:r>
            <a:r>
              <a:rPr lang="en-US" dirty="0" err="1" smtClean="0"/>
              <a:t>sindicato</a:t>
            </a:r>
            <a:r>
              <a:rPr lang="en-US" dirty="0" smtClean="0"/>
              <a:t> di personal di </a:t>
            </a:r>
            <a:r>
              <a:rPr lang="en-US" dirty="0" err="1" smtClean="0"/>
              <a:t>gobierno</a:t>
            </a:r>
            <a:r>
              <a:rPr lang="en-US" dirty="0" smtClean="0"/>
              <a:t> pa </a:t>
            </a:r>
            <a:r>
              <a:rPr lang="en-US" dirty="0" err="1"/>
              <a:t>subi</a:t>
            </a:r>
            <a:r>
              <a:rPr lang="en-US" dirty="0"/>
              <a:t> </a:t>
            </a:r>
            <a:r>
              <a:rPr lang="en-US" dirty="0" err="1"/>
              <a:t>edad</a:t>
            </a:r>
            <a:r>
              <a:rPr lang="en-US" dirty="0"/>
              <a:t> di </a:t>
            </a:r>
            <a:r>
              <a:rPr lang="en-US" dirty="0" err="1"/>
              <a:t>penshun</a:t>
            </a:r>
            <a:r>
              <a:rPr lang="en-US" dirty="0"/>
              <a:t> di </a:t>
            </a:r>
            <a:r>
              <a:rPr lang="en-US" dirty="0" err="1"/>
              <a:t>empleado</a:t>
            </a:r>
            <a:r>
              <a:rPr lang="en-US" dirty="0"/>
              <a:t> </a:t>
            </a:r>
            <a:r>
              <a:rPr lang="en-US" dirty="0" err="1" smtClean="0"/>
              <a:t>publico</a:t>
            </a:r>
            <a:r>
              <a:rPr lang="en-US" dirty="0" smtClean="0"/>
              <a:t> </a:t>
            </a:r>
            <a:r>
              <a:rPr lang="en-US" dirty="0"/>
              <a:t>di 60 pa 65 </a:t>
            </a:r>
            <a:r>
              <a:rPr lang="en-US" dirty="0" err="1"/>
              <a:t>aña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err="1" smtClean="0"/>
              <a:t>Obligashon</a:t>
            </a:r>
            <a:r>
              <a:rPr lang="en-US" dirty="0" smtClean="0"/>
              <a:t> </a:t>
            </a:r>
            <a:r>
              <a:rPr lang="en-US" dirty="0" err="1" smtClean="0"/>
              <a:t>financiero</a:t>
            </a:r>
            <a:r>
              <a:rPr lang="en-US" dirty="0" smtClean="0"/>
              <a:t> </a:t>
            </a:r>
            <a:r>
              <a:rPr lang="en-US" b="1" dirty="0" err="1" smtClean="0"/>
              <a:t>adishonal</a:t>
            </a:r>
            <a:r>
              <a:rPr lang="en-US" dirty="0" smtClean="0"/>
              <a:t> pa Proyecto PPP → ± </a:t>
            </a:r>
            <a:r>
              <a:rPr lang="en-US" dirty="0" err="1" smtClean="0"/>
              <a:t>Af</a:t>
            </a:r>
            <a:r>
              <a:rPr lang="en-US" dirty="0" smtClean="0"/>
              <a:t>. 100 </a:t>
            </a:r>
            <a:r>
              <a:rPr lang="en-US" dirty="0" err="1" smtClean="0"/>
              <a:t>miyon</a:t>
            </a:r>
            <a:r>
              <a:rPr lang="en-US" dirty="0" smtClean="0"/>
              <a:t>/</a:t>
            </a:r>
            <a:r>
              <a:rPr lang="en-US" dirty="0" err="1" smtClean="0"/>
              <a:t>aña</a:t>
            </a:r>
            <a:r>
              <a:rPr lang="en-US" dirty="0" smtClean="0"/>
              <a:t> (</a:t>
            </a:r>
            <a:r>
              <a:rPr lang="en-US" b="1" dirty="0" smtClean="0"/>
              <a:t>2018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Ya</a:t>
            </a:r>
            <a:r>
              <a:rPr lang="en-US" dirty="0" smtClean="0"/>
              <a:t> </a:t>
            </a:r>
            <a:r>
              <a:rPr lang="en-US" dirty="0" err="1" smtClean="0"/>
              <a:t>caba</a:t>
            </a:r>
            <a:r>
              <a:rPr lang="en-US" dirty="0" smtClean="0"/>
              <a:t> </a:t>
            </a:r>
            <a:r>
              <a:rPr lang="en-US" dirty="0" err="1" smtClean="0"/>
              <a:t>gobierno</a:t>
            </a:r>
            <a:r>
              <a:rPr lang="en-US" dirty="0" smtClean="0"/>
              <a:t> </a:t>
            </a:r>
            <a:r>
              <a:rPr lang="en-US" dirty="0" err="1" smtClean="0"/>
              <a:t>mester</a:t>
            </a:r>
            <a:r>
              <a:rPr lang="en-US" dirty="0" smtClean="0"/>
              <a:t> </a:t>
            </a:r>
            <a:r>
              <a:rPr lang="en-US" dirty="0" err="1" smtClean="0"/>
              <a:t>acudi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b="1" dirty="0" err="1" smtClean="0"/>
              <a:t>triki</a:t>
            </a:r>
            <a:r>
              <a:rPr lang="en-US" b="1" dirty="0" smtClean="0"/>
              <a:t> di </a:t>
            </a:r>
            <a:r>
              <a:rPr lang="en-US" b="1" dirty="0" err="1" smtClean="0"/>
              <a:t>contabilidad</a:t>
            </a:r>
            <a:r>
              <a:rPr lang="en-US" b="1" dirty="0" smtClean="0"/>
              <a:t> </a:t>
            </a:r>
            <a:r>
              <a:rPr lang="en-US" dirty="0" smtClean="0"/>
              <a:t>pa </a:t>
            </a:r>
            <a:r>
              <a:rPr lang="en-US" dirty="0" err="1" smtClean="0"/>
              <a:t>logra</a:t>
            </a:r>
            <a:r>
              <a:rPr lang="en-US" dirty="0" smtClean="0"/>
              <a:t> </a:t>
            </a:r>
            <a:r>
              <a:rPr lang="en-US" dirty="0" err="1" smtClean="0"/>
              <a:t>su</a:t>
            </a:r>
            <a:r>
              <a:rPr lang="en-US" dirty="0" smtClean="0"/>
              <a:t> </a:t>
            </a:r>
            <a:r>
              <a:rPr lang="en-US" dirty="0" err="1" smtClean="0"/>
              <a:t>compromisonan</a:t>
            </a:r>
            <a:r>
              <a:rPr lang="en-US" dirty="0" smtClean="0"/>
              <a:t> cu CAFT (</a:t>
            </a:r>
            <a:r>
              <a:rPr lang="en-US" dirty="0" err="1" smtClean="0"/>
              <a:t>p.e.</a:t>
            </a:r>
            <a:r>
              <a:rPr lang="en-US" dirty="0" smtClean="0"/>
              <a:t> </a:t>
            </a:r>
            <a:r>
              <a:rPr lang="en-US" dirty="0" err="1" smtClean="0"/>
              <a:t>anula</a:t>
            </a:r>
            <a:r>
              <a:rPr lang="en-US" dirty="0" smtClean="0"/>
              <a:t> e </a:t>
            </a:r>
            <a:r>
              <a:rPr lang="en-US" dirty="0" err="1" smtClean="0"/>
              <a:t>debe</a:t>
            </a:r>
            <a:r>
              <a:rPr lang="en-US" dirty="0" smtClean="0"/>
              <a:t> di </a:t>
            </a:r>
            <a:r>
              <a:rPr lang="en-US" dirty="0" err="1" smtClean="0"/>
              <a:t>Afl</a:t>
            </a:r>
            <a:r>
              <a:rPr lang="en-US" dirty="0" smtClean="0"/>
              <a:t>. 60 </a:t>
            </a:r>
            <a:r>
              <a:rPr lang="en-US" dirty="0" err="1" smtClean="0"/>
              <a:t>miyon</a:t>
            </a:r>
            <a:r>
              <a:rPr lang="en-US" dirty="0" smtClean="0"/>
              <a:t> cu SVB)</a:t>
            </a:r>
          </a:p>
          <a:p>
            <a:r>
              <a:rPr lang="en-US" dirty="0" smtClean="0"/>
              <a:t>Ta </a:t>
            </a:r>
            <a:r>
              <a:rPr lang="en-US" b="1" dirty="0" err="1" smtClean="0"/>
              <a:t>inevitabel</a:t>
            </a:r>
            <a:r>
              <a:rPr lang="en-US" dirty="0" smtClean="0"/>
              <a:t> pa </a:t>
            </a:r>
            <a:r>
              <a:rPr lang="en-US" dirty="0" err="1" smtClean="0"/>
              <a:t>Gobierno</a:t>
            </a:r>
            <a:r>
              <a:rPr lang="en-US" dirty="0" smtClean="0"/>
              <a:t> </a:t>
            </a:r>
            <a:r>
              <a:rPr lang="en-US" dirty="0" err="1" smtClean="0"/>
              <a:t>tuma</a:t>
            </a:r>
            <a:r>
              <a:rPr lang="en-US" dirty="0" smtClean="0"/>
              <a:t> ‘</a:t>
            </a:r>
            <a:r>
              <a:rPr lang="en-US" dirty="0" err="1" smtClean="0"/>
              <a:t>medida</a:t>
            </a:r>
            <a:r>
              <a:rPr lang="en-US" dirty="0" smtClean="0"/>
              <a:t>’ den </a:t>
            </a:r>
            <a:r>
              <a:rPr lang="en-US" dirty="0" err="1" smtClean="0"/>
              <a:t>su</a:t>
            </a:r>
            <a:r>
              <a:rPr lang="en-US" dirty="0" smtClean="0"/>
              <a:t> </a:t>
            </a:r>
            <a:r>
              <a:rPr lang="en-US" dirty="0" err="1" smtClean="0"/>
              <a:t>gasto</a:t>
            </a:r>
            <a:r>
              <a:rPr lang="en-US" dirty="0" smtClean="0"/>
              <a:t> di mas </a:t>
            </a:r>
            <a:r>
              <a:rPr lang="en-US" dirty="0" err="1" smtClean="0"/>
              <a:t>grandi</a:t>
            </a:r>
            <a:r>
              <a:rPr lang="en-US" dirty="0" smtClean="0"/>
              <a:t> (cu </a:t>
            </a:r>
            <a:r>
              <a:rPr lang="en-US" dirty="0" err="1" smtClean="0"/>
              <a:t>perspectiva</a:t>
            </a:r>
            <a:r>
              <a:rPr lang="en-US" dirty="0" smtClean="0"/>
              <a:t> di mas </a:t>
            </a:r>
            <a:r>
              <a:rPr lang="en-US" dirty="0" err="1" smtClean="0"/>
              <a:t>aumento</a:t>
            </a:r>
            <a:r>
              <a:rPr lang="en-US" dirty="0" smtClean="0"/>
              <a:t> </a:t>
            </a:r>
            <a:r>
              <a:rPr lang="en-US" dirty="0" err="1" smtClean="0"/>
              <a:t>ya</a:t>
            </a:r>
            <a:r>
              <a:rPr lang="en-US" dirty="0" smtClean="0"/>
              <a:t> </a:t>
            </a:r>
            <a:r>
              <a:rPr lang="en-US" dirty="0" err="1" smtClean="0"/>
              <a:t>acorda</a:t>
            </a:r>
            <a:r>
              <a:rPr lang="en-US" dirty="0" smtClean="0"/>
              <a:t>!), </a:t>
            </a:r>
            <a:r>
              <a:rPr lang="en-US" dirty="0" err="1" smtClean="0"/>
              <a:t>esta</a:t>
            </a:r>
            <a:r>
              <a:rPr lang="en-US" dirty="0" smtClean="0"/>
              <a:t> personal, </a:t>
            </a:r>
            <a:r>
              <a:rPr lang="en-US" dirty="0" err="1" smtClean="0"/>
              <a:t>si</a:t>
            </a:r>
            <a:r>
              <a:rPr lang="en-US" dirty="0" smtClean="0"/>
              <a:t> e kier </a:t>
            </a:r>
            <a:r>
              <a:rPr lang="en-US" dirty="0" err="1" smtClean="0"/>
              <a:t>evita</a:t>
            </a:r>
            <a:r>
              <a:rPr lang="en-US" dirty="0" smtClean="0"/>
              <a:t> </a:t>
            </a:r>
            <a:r>
              <a:rPr lang="en-US" dirty="0" err="1" smtClean="0"/>
              <a:t>consecuencia</a:t>
            </a:r>
            <a:r>
              <a:rPr lang="en-US" dirty="0" smtClean="0"/>
              <a:t> </a:t>
            </a:r>
            <a:r>
              <a:rPr lang="en-US" dirty="0" err="1" smtClean="0"/>
              <a:t>serio</a:t>
            </a:r>
            <a:r>
              <a:rPr lang="en-US" dirty="0" smtClean="0"/>
              <a:t> pa resto di </a:t>
            </a:r>
            <a:r>
              <a:rPr lang="en-US" dirty="0" err="1" smtClean="0"/>
              <a:t>comunidad</a:t>
            </a:r>
            <a:r>
              <a:rPr lang="en-US" dirty="0" smtClean="0"/>
              <a:t> y </a:t>
            </a:r>
            <a:r>
              <a:rPr lang="en-US" dirty="0" err="1" smtClean="0"/>
              <a:t>economia</a:t>
            </a:r>
            <a:r>
              <a:rPr lang="en-US" dirty="0" smtClean="0"/>
              <a:t>→ </a:t>
            </a:r>
            <a:r>
              <a:rPr lang="en-US" b="1" dirty="0" err="1" smtClean="0">
                <a:solidFill>
                  <a:srgbClr val="FF0000"/>
                </a:solidFill>
              </a:rPr>
              <a:t>cualke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coperashon</a:t>
            </a:r>
            <a:r>
              <a:rPr lang="en-US" b="1" dirty="0" smtClean="0">
                <a:solidFill>
                  <a:srgbClr val="FF0000"/>
                </a:solidFill>
              </a:rPr>
              <a:t> di </a:t>
            </a:r>
            <a:r>
              <a:rPr lang="en-US" b="1" dirty="0" err="1" smtClean="0">
                <a:solidFill>
                  <a:srgbClr val="FF0000"/>
                </a:solidFill>
              </a:rPr>
              <a:t>sindicato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mester</a:t>
            </a:r>
            <a:r>
              <a:rPr lang="en-US" b="1" dirty="0" smtClean="0">
                <a:solidFill>
                  <a:srgbClr val="FF0000"/>
                </a:solidFill>
              </a:rPr>
              <a:t> bay a base di </a:t>
            </a:r>
            <a:r>
              <a:rPr lang="en-US" b="1" dirty="0" err="1" smtClean="0">
                <a:solidFill>
                  <a:srgbClr val="FF0000"/>
                </a:solidFill>
              </a:rPr>
              <a:t>exigencia</a:t>
            </a:r>
            <a:r>
              <a:rPr lang="en-US" b="1" dirty="0" smtClean="0">
                <a:solidFill>
                  <a:srgbClr val="FF0000"/>
                </a:solidFill>
              </a:rPr>
              <a:t> pa cu </a:t>
            </a:r>
            <a:r>
              <a:rPr lang="en-US" b="1" dirty="0" err="1" smtClean="0">
                <a:solidFill>
                  <a:srgbClr val="FF0000"/>
                </a:solidFill>
              </a:rPr>
              <a:t>calidad</a:t>
            </a:r>
            <a:r>
              <a:rPr lang="en-US" b="1" dirty="0" smtClean="0">
                <a:solidFill>
                  <a:srgbClr val="FF0000"/>
                </a:solidFill>
              </a:rPr>
              <a:t> di </a:t>
            </a:r>
            <a:r>
              <a:rPr lang="en-US" b="1" dirty="0" err="1" smtClean="0">
                <a:solidFill>
                  <a:srgbClr val="FF0000"/>
                </a:solidFill>
              </a:rPr>
              <a:t>gobernashon</a:t>
            </a:r>
            <a:r>
              <a:rPr lang="en-US" b="1" dirty="0" smtClean="0">
                <a:solidFill>
                  <a:srgbClr val="FF0000"/>
                </a:solidFill>
              </a:rPr>
              <a:t> pa </a:t>
            </a:r>
            <a:r>
              <a:rPr lang="en-US" b="1" dirty="0" err="1" smtClean="0">
                <a:solidFill>
                  <a:srgbClr val="FF0000"/>
                </a:solidFill>
              </a:rPr>
              <a:t>evita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ripitishon</a:t>
            </a:r>
            <a:r>
              <a:rPr lang="en-US" b="1" dirty="0" smtClean="0">
                <a:solidFill>
                  <a:srgbClr val="FF0000"/>
                </a:solidFill>
              </a:rPr>
              <a:t> den </a:t>
            </a:r>
            <a:r>
              <a:rPr lang="en-US" b="1" dirty="0" err="1" smtClean="0">
                <a:solidFill>
                  <a:srgbClr val="FF0000"/>
                </a:solidFill>
              </a:rPr>
              <a:t>futuro</a:t>
            </a:r>
            <a:r>
              <a:rPr lang="en-US" b="1" dirty="0" smtClean="0">
                <a:solidFill>
                  <a:srgbClr val="FF0000"/>
                </a:solidFill>
              </a:rPr>
              <a:t>!</a:t>
            </a:r>
            <a:endParaRPr lang="nl-NL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777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4934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CONSECUENCIA PA SERVICIO DI GOBIENO</a:t>
            </a:r>
            <a:endParaRPr lang="nl-NL" b="1" dirty="0">
              <a:solidFill>
                <a:srgbClr val="0070C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259457"/>
            <a:ext cx="10515600" cy="51672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Un </a:t>
            </a:r>
            <a:r>
              <a:rPr lang="en-US" b="1" dirty="0" err="1" smtClean="0"/>
              <a:t>bista</a:t>
            </a:r>
            <a:r>
              <a:rPr lang="en-US" b="1" dirty="0" smtClean="0"/>
              <a:t> di e </a:t>
            </a:r>
            <a:r>
              <a:rPr lang="en-US" b="1" dirty="0" err="1" smtClean="0"/>
              <a:t>efectonan</a:t>
            </a:r>
            <a:r>
              <a:rPr lang="en-US" b="1" dirty="0" smtClean="0"/>
              <a:t> </a:t>
            </a:r>
            <a:r>
              <a:rPr lang="en-US" b="1" dirty="0" err="1" smtClean="0"/>
              <a:t>negativo</a:t>
            </a:r>
            <a:r>
              <a:rPr lang="en-US" b="1" dirty="0" smtClean="0"/>
              <a:t> pa </a:t>
            </a:r>
            <a:r>
              <a:rPr lang="en-US" b="1" dirty="0" err="1" smtClean="0"/>
              <a:t>calidad</a:t>
            </a:r>
            <a:r>
              <a:rPr lang="en-US" b="1" dirty="0" smtClean="0"/>
              <a:t> di </a:t>
            </a:r>
            <a:r>
              <a:rPr lang="en-US" b="1" dirty="0" err="1" smtClean="0"/>
              <a:t>servicio</a:t>
            </a:r>
            <a:r>
              <a:rPr lang="en-US" b="1" dirty="0" smtClean="0"/>
              <a:t> di </a:t>
            </a:r>
            <a:r>
              <a:rPr lang="en-US" b="1" dirty="0" err="1" smtClean="0"/>
              <a:t>gobierno</a:t>
            </a:r>
            <a:r>
              <a:rPr lang="en-US" b="1" dirty="0" smtClean="0"/>
              <a:t>: </a:t>
            </a:r>
          </a:p>
          <a:p>
            <a:r>
              <a:rPr lang="en-US" dirty="0" err="1" smtClean="0"/>
              <a:t>Siguridad</a:t>
            </a:r>
            <a:r>
              <a:rPr lang="en-US" dirty="0" smtClean="0"/>
              <a:t> (</a:t>
            </a:r>
            <a:r>
              <a:rPr lang="en-US" dirty="0" err="1" smtClean="0"/>
              <a:t>criminalidad</a:t>
            </a:r>
            <a:r>
              <a:rPr lang="en-US" dirty="0" smtClean="0"/>
              <a:t> – KIA – </a:t>
            </a:r>
            <a:r>
              <a:rPr lang="en-US" dirty="0" err="1" smtClean="0"/>
              <a:t>tratamento</a:t>
            </a:r>
            <a:r>
              <a:rPr lang="en-US" dirty="0" smtClean="0"/>
              <a:t> di </a:t>
            </a:r>
            <a:r>
              <a:rPr lang="en-US" dirty="0" err="1" smtClean="0"/>
              <a:t>adicto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 err="1" smtClean="0"/>
              <a:t>Enseñansa</a:t>
            </a:r>
            <a:r>
              <a:rPr lang="en-US" dirty="0" smtClean="0"/>
              <a:t> (</a:t>
            </a:r>
            <a:r>
              <a:rPr lang="en-US" dirty="0" err="1" smtClean="0"/>
              <a:t>e.o</a:t>
            </a:r>
            <a:r>
              <a:rPr lang="en-US" dirty="0" smtClean="0"/>
              <a:t>. </a:t>
            </a:r>
            <a:r>
              <a:rPr lang="en-US" dirty="0" err="1" smtClean="0"/>
              <a:t>mantenshon</a:t>
            </a:r>
            <a:r>
              <a:rPr lang="en-US" dirty="0" smtClean="0"/>
              <a:t>, material, </a:t>
            </a:r>
            <a:r>
              <a:rPr lang="en-US" dirty="0" err="1" smtClean="0"/>
              <a:t>naschoolse</a:t>
            </a:r>
            <a:r>
              <a:rPr lang="en-US" dirty="0" smtClean="0"/>
              <a:t> </a:t>
            </a:r>
            <a:r>
              <a:rPr lang="en-US" dirty="0" err="1" smtClean="0"/>
              <a:t>opvang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 err="1" smtClean="0"/>
              <a:t>Servicio</a:t>
            </a:r>
            <a:r>
              <a:rPr lang="en-US" dirty="0" smtClean="0"/>
              <a:t> social (</a:t>
            </a:r>
            <a:r>
              <a:rPr lang="en-US" dirty="0" err="1" smtClean="0"/>
              <a:t>Voogdijraad</a:t>
            </a:r>
            <a:r>
              <a:rPr lang="en-US" dirty="0" smtClean="0"/>
              <a:t>,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 err="1" smtClean="0"/>
              <a:t>Subsidio</a:t>
            </a:r>
            <a:r>
              <a:rPr lang="en-US" dirty="0" smtClean="0"/>
              <a:t> pa </a:t>
            </a:r>
            <a:r>
              <a:rPr lang="en-US" dirty="0" err="1" smtClean="0"/>
              <a:t>fundashon</a:t>
            </a:r>
            <a:r>
              <a:rPr lang="en-US" dirty="0" smtClean="0"/>
              <a:t> (Casa Cuna) (‘</a:t>
            </a:r>
            <a:r>
              <a:rPr lang="en-US" dirty="0" err="1" smtClean="0"/>
              <a:t>Financiële</a:t>
            </a:r>
            <a:r>
              <a:rPr lang="en-US" dirty="0" smtClean="0"/>
              <a:t> </a:t>
            </a:r>
            <a:r>
              <a:rPr lang="en-US" dirty="0" err="1" smtClean="0"/>
              <a:t>redzaamheid</a:t>
            </a:r>
            <a:r>
              <a:rPr lang="en-US" dirty="0" smtClean="0"/>
              <a:t>’)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b="1" dirty="0">
                <a:solidFill>
                  <a:srgbClr val="FF0000"/>
                </a:solidFill>
              </a:rPr>
              <a:t>2014</a:t>
            </a:r>
            <a:r>
              <a:rPr lang="en-US" dirty="0">
                <a:solidFill>
                  <a:srgbClr val="FF0000"/>
                </a:solidFill>
              </a:rPr>
              <a:t> – </a:t>
            </a:r>
            <a:r>
              <a:rPr lang="en-US" dirty="0" err="1">
                <a:solidFill>
                  <a:srgbClr val="FF0000"/>
                </a:solidFill>
              </a:rPr>
              <a:t>Afl</a:t>
            </a:r>
            <a:r>
              <a:rPr lang="en-US" dirty="0">
                <a:solidFill>
                  <a:srgbClr val="FF0000"/>
                </a:solidFill>
              </a:rPr>
              <a:t>. 122 </a:t>
            </a:r>
            <a:r>
              <a:rPr lang="en-US" dirty="0" err="1" smtClean="0">
                <a:solidFill>
                  <a:srgbClr val="FF0000"/>
                </a:solidFill>
              </a:rPr>
              <a:t>miyon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2015</a:t>
            </a:r>
            <a:r>
              <a:rPr lang="en-US" dirty="0">
                <a:solidFill>
                  <a:srgbClr val="FF0000"/>
                </a:solidFill>
              </a:rPr>
              <a:t> – </a:t>
            </a:r>
            <a:r>
              <a:rPr lang="en-US" dirty="0" err="1">
                <a:solidFill>
                  <a:srgbClr val="FF0000"/>
                </a:solidFill>
              </a:rPr>
              <a:t>Afl</a:t>
            </a:r>
            <a:r>
              <a:rPr lang="en-US" dirty="0">
                <a:solidFill>
                  <a:srgbClr val="FF0000"/>
                </a:solidFill>
              </a:rPr>
              <a:t>. 83 </a:t>
            </a:r>
            <a:r>
              <a:rPr lang="en-US" dirty="0" err="1" smtClean="0">
                <a:solidFill>
                  <a:srgbClr val="FF0000"/>
                </a:solidFill>
              </a:rPr>
              <a:t>miyon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2016 </a:t>
            </a:r>
            <a:r>
              <a:rPr lang="en-US" dirty="0">
                <a:solidFill>
                  <a:srgbClr val="FF0000"/>
                </a:solidFill>
              </a:rPr>
              <a:t>→ </a:t>
            </a:r>
            <a:r>
              <a:rPr lang="en-US" dirty="0" err="1">
                <a:solidFill>
                  <a:srgbClr val="FF0000"/>
                </a:solidFill>
              </a:rPr>
              <a:t>Afl</a:t>
            </a:r>
            <a:r>
              <a:rPr lang="en-US" dirty="0">
                <a:solidFill>
                  <a:srgbClr val="FF0000"/>
                </a:solidFill>
              </a:rPr>
              <a:t>. 53 </a:t>
            </a:r>
            <a:r>
              <a:rPr lang="en-US" dirty="0" err="1" smtClean="0">
                <a:solidFill>
                  <a:srgbClr val="FF0000"/>
                </a:solidFill>
              </a:rPr>
              <a:t>miyon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err="1" smtClean="0"/>
              <a:t>Funcshonamento</a:t>
            </a:r>
            <a:r>
              <a:rPr lang="en-US" dirty="0" smtClean="0"/>
              <a:t> di </a:t>
            </a:r>
            <a:r>
              <a:rPr lang="en-US" dirty="0" err="1" smtClean="0"/>
              <a:t>departamento</a:t>
            </a:r>
            <a:r>
              <a:rPr lang="en-US" dirty="0" smtClean="0"/>
              <a:t> (personal sin </a:t>
            </a:r>
            <a:r>
              <a:rPr lang="en-US" dirty="0" err="1" smtClean="0"/>
              <a:t>instrumento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Invershon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general (</a:t>
            </a:r>
            <a:r>
              <a:rPr lang="en-US" dirty="0" err="1" smtClean="0"/>
              <a:t>apenas</a:t>
            </a:r>
            <a:r>
              <a:rPr lang="en-US" dirty="0" smtClean="0"/>
              <a:t> 1%)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06112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CONSECUENCIA PA CIUDADANO/TRAHADOR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0951" y="1825625"/>
            <a:ext cx="6671868" cy="468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11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14769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CONSECUENCIA PA CIUDADANO/TRAHADOR</a:t>
            </a:r>
            <a:endParaRPr lang="nl-NL" b="1" dirty="0">
              <a:solidFill>
                <a:srgbClr val="0070C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974785"/>
            <a:ext cx="10515600" cy="5451894"/>
          </a:xfrm>
        </p:spPr>
        <p:txBody>
          <a:bodyPr>
            <a:normAutofit fontScale="47500" lnSpcReduction="20000"/>
          </a:bodyPr>
          <a:lstStyle/>
          <a:p>
            <a:r>
              <a:rPr lang="en-US" sz="5900" b="1" dirty="0" err="1" smtClean="0"/>
              <a:t>Reducshon</a:t>
            </a:r>
            <a:r>
              <a:rPr lang="en-US" sz="5900" b="1" dirty="0" smtClean="0"/>
              <a:t> di </a:t>
            </a:r>
            <a:r>
              <a:rPr lang="en-US" sz="5900" b="1" dirty="0" err="1" smtClean="0"/>
              <a:t>forsa</a:t>
            </a:r>
            <a:r>
              <a:rPr lang="en-US" sz="5900" b="1" dirty="0" smtClean="0"/>
              <a:t> di </a:t>
            </a:r>
            <a:r>
              <a:rPr lang="en-US" sz="5900" b="1" dirty="0" err="1" smtClean="0"/>
              <a:t>compra</a:t>
            </a:r>
            <a:endParaRPr lang="en-US" sz="5900" b="1" dirty="0" smtClean="0"/>
          </a:p>
          <a:p>
            <a:pPr marL="0" indent="0">
              <a:buNone/>
            </a:pPr>
            <a:r>
              <a:rPr lang="en-US" sz="2900" dirty="0"/>
              <a:t> </a:t>
            </a:r>
            <a:r>
              <a:rPr lang="en-US" sz="2900" dirty="0" smtClean="0"/>
              <a:t>          </a:t>
            </a:r>
            <a:r>
              <a:rPr lang="en-US" sz="4500" dirty="0" smtClean="0"/>
              <a:t>- </a:t>
            </a:r>
            <a:r>
              <a:rPr lang="en-US" sz="4500" dirty="0" err="1"/>
              <a:t>A</a:t>
            </a:r>
            <a:r>
              <a:rPr lang="en-US" sz="4500" dirty="0" err="1" smtClean="0"/>
              <a:t>umento</a:t>
            </a:r>
            <a:r>
              <a:rPr lang="en-US" sz="4500" dirty="0" smtClean="0"/>
              <a:t> di </a:t>
            </a:r>
            <a:r>
              <a:rPr lang="en-US" sz="4500" dirty="0" err="1" smtClean="0"/>
              <a:t>impuesto</a:t>
            </a:r>
            <a:r>
              <a:rPr lang="en-US" sz="4500" dirty="0" smtClean="0"/>
              <a:t> (BBO-BAZV-….)</a:t>
            </a:r>
          </a:p>
          <a:p>
            <a:pPr marL="0" indent="0">
              <a:buNone/>
            </a:pPr>
            <a:r>
              <a:rPr lang="en-US" sz="4500" dirty="0" smtClean="0"/>
              <a:t>       - </a:t>
            </a:r>
            <a:r>
              <a:rPr lang="en-US" sz="4500" dirty="0" err="1" smtClean="0"/>
              <a:t>Aumento</a:t>
            </a:r>
            <a:r>
              <a:rPr lang="en-US" sz="4500" dirty="0" smtClean="0"/>
              <a:t> di </a:t>
            </a:r>
            <a:r>
              <a:rPr lang="en-US" sz="4500" dirty="0" err="1" smtClean="0"/>
              <a:t>premie</a:t>
            </a:r>
            <a:r>
              <a:rPr lang="en-US" sz="4500" dirty="0" smtClean="0"/>
              <a:t> AOV (1%-punt </a:t>
            </a:r>
            <a:r>
              <a:rPr lang="en-US" sz="4500" dirty="0" err="1" smtClean="0"/>
              <a:t>na</a:t>
            </a:r>
            <a:r>
              <a:rPr lang="en-US" sz="4500" dirty="0" smtClean="0"/>
              <a:t> 2014 + </a:t>
            </a:r>
            <a:r>
              <a:rPr lang="en-US" sz="4500" dirty="0" err="1" smtClean="0"/>
              <a:t>aumento</a:t>
            </a:r>
            <a:r>
              <a:rPr lang="en-US" sz="4500" dirty="0" smtClean="0"/>
              <a:t> di </a:t>
            </a:r>
            <a:r>
              <a:rPr lang="en-US" sz="4500" dirty="0" err="1" smtClean="0"/>
              <a:t>premieloongrens</a:t>
            </a:r>
            <a:r>
              <a:rPr lang="en-US" sz="4500" dirty="0" smtClean="0"/>
              <a:t>)</a:t>
            </a:r>
          </a:p>
          <a:p>
            <a:pPr marL="0" indent="0">
              <a:buNone/>
            </a:pPr>
            <a:r>
              <a:rPr lang="en-US" sz="4500" dirty="0" smtClean="0"/>
              <a:t>       - </a:t>
            </a:r>
            <a:r>
              <a:rPr lang="en-US" sz="4500" dirty="0" err="1" smtClean="0"/>
              <a:t>Introducshon</a:t>
            </a:r>
            <a:r>
              <a:rPr lang="en-US" sz="4500" dirty="0" smtClean="0"/>
              <a:t> di </a:t>
            </a:r>
            <a:r>
              <a:rPr lang="en-US" sz="4500" dirty="0" err="1" smtClean="0"/>
              <a:t>tarifa</a:t>
            </a:r>
            <a:r>
              <a:rPr lang="en-US" sz="4500" dirty="0" smtClean="0"/>
              <a:t> pa </a:t>
            </a:r>
            <a:r>
              <a:rPr lang="en-US" sz="4500" dirty="0" err="1" smtClean="0"/>
              <a:t>servicio</a:t>
            </a:r>
            <a:r>
              <a:rPr lang="en-US" sz="4500" dirty="0" smtClean="0"/>
              <a:t> (Serlimar)</a:t>
            </a:r>
          </a:p>
          <a:p>
            <a:pPr marL="0" indent="0">
              <a:buNone/>
            </a:pPr>
            <a:r>
              <a:rPr lang="en-US" sz="4500" dirty="0" smtClean="0"/>
              <a:t>       - </a:t>
            </a:r>
            <a:r>
              <a:rPr lang="en-US" sz="4500" dirty="0" err="1" smtClean="0"/>
              <a:t>Introducshon</a:t>
            </a:r>
            <a:r>
              <a:rPr lang="en-US" sz="4500" dirty="0" smtClean="0"/>
              <a:t> di </a:t>
            </a:r>
            <a:r>
              <a:rPr lang="en-US" sz="4500" dirty="0" err="1" smtClean="0"/>
              <a:t>penshun</a:t>
            </a:r>
            <a:r>
              <a:rPr lang="en-US" sz="4500" dirty="0" smtClean="0"/>
              <a:t> </a:t>
            </a:r>
            <a:r>
              <a:rPr lang="en-US" sz="4500" dirty="0" err="1" smtClean="0"/>
              <a:t>obligatorio</a:t>
            </a:r>
            <a:r>
              <a:rPr lang="en-US" sz="4500" dirty="0" smtClean="0"/>
              <a:t> → </a:t>
            </a:r>
            <a:r>
              <a:rPr lang="en-US" sz="4500" dirty="0" err="1" smtClean="0"/>
              <a:t>positivo</a:t>
            </a:r>
            <a:r>
              <a:rPr lang="en-US" sz="4500" dirty="0" smtClean="0"/>
              <a:t>, </a:t>
            </a:r>
            <a:r>
              <a:rPr lang="en-US" sz="4500" dirty="0" err="1" smtClean="0"/>
              <a:t>pero</a:t>
            </a:r>
            <a:r>
              <a:rPr lang="en-US" sz="4500" dirty="0" smtClean="0"/>
              <a:t>… (6% → 3%-3%)</a:t>
            </a:r>
          </a:p>
          <a:p>
            <a:pPr marL="0" indent="0">
              <a:buNone/>
            </a:pPr>
            <a:r>
              <a:rPr lang="en-US" sz="4500" dirty="0" smtClean="0"/>
              <a:t>       - CAFT 29-12-2014: “</a:t>
            </a:r>
            <a:r>
              <a:rPr lang="en-US" sz="4500" dirty="0" err="1" smtClean="0"/>
              <a:t>Ehempel</a:t>
            </a:r>
            <a:r>
              <a:rPr lang="en-US" sz="4500" dirty="0" smtClean="0"/>
              <a:t> </a:t>
            </a:r>
            <a:r>
              <a:rPr lang="en-US" sz="4500" dirty="0" err="1" smtClean="0"/>
              <a:t>cla</a:t>
            </a:r>
            <a:r>
              <a:rPr lang="en-US" sz="4500" dirty="0" smtClean="0"/>
              <a:t> di </a:t>
            </a:r>
            <a:r>
              <a:rPr lang="en-US" sz="4500" dirty="0" err="1" smtClean="0"/>
              <a:t>esakinan</a:t>
            </a:r>
            <a:r>
              <a:rPr lang="en-US" sz="4500" dirty="0" smtClean="0"/>
              <a:t> (</a:t>
            </a:r>
            <a:r>
              <a:rPr lang="en-US" sz="4500" dirty="0" err="1" smtClean="0"/>
              <a:t>esta</a:t>
            </a:r>
            <a:r>
              <a:rPr lang="en-US" sz="4500" dirty="0" smtClean="0"/>
              <a:t> </a:t>
            </a:r>
            <a:r>
              <a:rPr lang="en-US" sz="4500" dirty="0" err="1" smtClean="0"/>
              <a:t>medida</a:t>
            </a:r>
            <a:r>
              <a:rPr lang="en-US" sz="4500" dirty="0" smtClean="0"/>
              <a:t>)</a:t>
            </a:r>
            <a:r>
              <a:rPr lang="nl-NL" sz="4500" dirty="0" smtClean="0"/>
              <a:t> ta </a:t>
            </a:r>
            <a:r>
              <a:rPr lang="nl-NL" sz="4500" dirty="0" err="1" smtClean="0"/>
              <a:t>impuesto</a:t>
            </a:r>
            <a:r>
              <a:rPr lang="nl-NL" sz="4500" dirty="0" smtClean="0"/>
              <a:t> </a:t>
            </a:r>
            <a:r>
              <a:rPr lang="nl-NL" sz="4500" dirty="0" err="1" smtClean="0"/>
              <a:t>riba</a:t>
            </a:r>
            <a:r>
              <a:rPr lang="nl-NL" sz="4500" dirty="0" smtClean="0"/>
              <a:t> </a:t>
            </a:r>
            <a:r>
              <a:rPr lang="nl-NL" sz="4500" dirty="0" err="1" smtClean="0"/>
              <a:t>transacshon</a:t>
            </a:r>
            <a:r>
              <a:rPr lang="nl-NL" sz="4500" dirty="0" smtClean="0"/>
              <a:t> 	</a:t>
            </a:r>
            <a:r>
              <a:rPr lang="nl-NL" sz="4500" dirty="0" err="1" smtClean="0"/>
              <a:t>financiero</a:t>
            </a:r>
            <a:r>
              <a:rPr lang="nl-NL" sz="4500" dirty="0" smtClean="0"/>
              <a:t> y e  </a:t>
            </a:r>
            <a:r>
              <a:rPr lang="nl-NL" sz="4500" dirty="0" err="1" smtClean="0"/>
              <a:t>reforma</a:t>
            </a:r>
            <a:r>
              <a:rPr lang="nl-NL" sz="4500" dirty="0" smtClean="0"/>
              <a:t> di </a:t>
            </a:r>
            <a:r>
              <a:rPr lang="nl-NL" sz="4500" dirty="0" err="1" smtClean="0"/>
              <a:t>impuesto</a:t>
            </a:r>
            <a:r>
              <a:rPr lang="nl-NL" sz="4500" dirty="0" smtClean="0"/>
              <a:t> </a:t>
            </a:r>
            <a:r>
              <a:rPr lang="nl-NL" sz="4500" dirty="0" err="1" smtClean="0"/>
              <a:t>cu</a:t>
            </a:r>
            <a:r>
              <a:rPr lang="nl-NL" sz="4500" dirty="0" smtClean="0"/>
              <a:t> ta den </a:t>
            </a:r>
            <a:r>
              <a:rPr lang="nl-NL" sz="4500" dirty="0" err="1" smtClean="0"/>
              <a:t>preparashon</a:t>
            </a:r>
            <a:r>
              <a:rPr lang="nl-NL" sz="4500" dirty="0" smtClean="0"/>
              <a:t> y </a:t>
            </a:r>
            <a:r>
              <a:rPr lang="nl-NL" sz="4500" dirty="0" err="1" smtClean="0"/>
              <a:t>locual</a:t>
            </a:r>
            <a:r>
              <a:rPr lang="nl-NL" sz="4500" dirty="0" smtClean="0"/>
              <a:t> ta </a:t>
            </a:r>
            <a:r>
              <a:rPr lang="nl-NL" sz="4500" dirty="0" err="1" smtClean="0"/>
              <a:t>parce</a:t>
            </a:r>
            <a:r>
              <a:rPr lang="nl-NL" sz="4500" dirty="0" smtClean="0"/>
              <a:t> di tin </a:t>
            </a:r>
            <a:r>
              <a:rPr lang="nl-NL" sz="4500" dirty="0" err="1" smtClean="0"/>
              <a:t>como</a:t>
            </a:r>
            <a:r>
              <a:rPr lang="nl-NL" sz="4500" dirty="0" smtClean="0"/>
              <a:t> 	</a:t>
            </a:r>
            <a:r>
              <a:rPr lang="nl-NL" sz="4500" dirty="0" err="1" smtClean="0"/>
              <a:t>consecuencia</a:t>
            </a:r>
            <a:r>
              <a:rPr lang="nl-NL" sz="4500" dirty="0" smtClean="0"/>
              <a:t>  </a:t>
            </a:r>
            <a:r>
              <a:rPr lang="nl-NL" sz="4500" dirty="0" err="1" smtClean="0"/>
              <a:t>un</a:t>
            </a:r>
            <a:r>
              <a:rPr lang="nl-NL" sz="4500" dirty="0" smtClean="0"/>
              <a:t> </a:t>
            </a:r>
            <a:r>
              <a:rPr lang="nl-NL" sz="4500" b="1" dirty="0" err="1" smtClean="0"/>
              <a:t>aumento</a:t>
            </a:r>
            <a:r>
              <a:rPr lang="nl-NL" sz="4500" b="1" dirty="0" smtClean="0"/>
              <a:t> di </a:t>
            </a:r>
            <a:r>
              <a:rPr lang="nl-NL" sz="4500" b="1" dirty="0" err="1" smtClean="0"/>
              <a:t>preshon</a:t>
            </a:r>
            <a:r>
              <a:rPr lang="nl-NL" sz="4500" b="1" dirty="0" smtClean="0"/>
              <a:t> di </a:t>
            </a:r>
            <a:r>
              <a:rPr lang="nl-NL" sz="4500" b="1" dirty="0" err="1" smtClean="0"/>
              <a:t>impuesto</a:t>
            </a:r>
            <a:r>
              <a:rPr lang="nl-NL" sz="4500" b="1" dirty="0" smtClean="0"/>
              <a:t> di </a:t>
            </a:r>
            <a:r>
              <a:rPr lang="nl-NL" sz="4500" b="1" dirty="0" err="1" smtClean="0"/>
              <a:t>mas</a:t>
            </a:r>
            <a:r>
              <a:rPr lang="nl-NL" sz="4500" b="1" dirty="0" smtClean="0"/>
              <a:t> di 10%</a:t>
            </a:r>
            <a:r>
              <a:rPr lang="nl-NL" sz="4500" dirty="0" smtClean="0"/>
              <a:t>”. </a:t>
            </a:r>
          </a:p>
          <a:p>
            <a:pPr marL="0" indent="0">
              <a:buNone/>
            </a:pPr>
            <a:endParaRPr lang="en-US" sz="2900" dirty="0" smtClean="0"/>
          </a:p>
          <a:p>
            <a:r>
              <a:rPr lang="en-US" sz="5900" b="1" dirty="0" err="1" smtClean="0"/>
              <a:t>Riesgo</a:t>
            </a:r>
            <a:r>
              <a:rPr lang="en-US" sz="5900" b="1" dirty="0" smtClean="0"/>
              <a:t> pa </a:t>
            </a:r>
            <a:r>
              <a:rPr lang="en-US" sz="5900" b="1" dirty="0" err="1" smtClean="0"/>
              <a:t>siguridad</a:t>
            </a:r>
            <a:r>
              <a:rPr lang="en-US" sz="5900" b="1" dirty="0" smtClean="0"/>
              <a:t> di </a:t>
            </a:r>
            <a:r>
              <a:rPr lang="en-US" sz="5900" b="1" dirty="0" err="1" smtClean="0"/>
              <a:t>penshun</a:t>
            </a:r>
            <a:endParaRPr lang="en-US" sz="5900" b="1" dirty="0"/>
          </a:p>
          <a:p>
            <a:pPr marL="0" indent="0">
              <a:buNone/>
            </a:pPr>
            <a:r>
              <a:rPr lang="en-US" sz="5900" b="1" dirty="0" smtClean="0"/>
              <a:t>    </a:t>
            </a:r>
            <a:r>
              <a:rPr lang="en-US" sz="4500" dirty="0" smtClean="0"/>
              <a:t>- </a:t>
            </a:r>
            <a:r>
              <a:rPr lang="en-US" sz="4500" dirty="0" err="1" smtClean="0"/>
              <a:t>Situashon</a:t>
            </a:r>
            <a:r>
              <a:rPr lang="en-US" sz="4500" dirty="0" smtClean="0"/>
              <a:t> </a:t>
            </a:r>
            <a:r>
              <a:rPr lang="en-US" sz="4500" dirty="0" err="1" smtClean="0"/>
              <a:t>financiero</a:t>
            </a:r>
            <a:r>
              <a:rPr lang="en-US" sz="4500" dirty="0" smtClean="0"/>
              <a:t> di </a:t>
            </a:r>
            <a:r>
              <a:rPr lang="en-US" sz="4500" dirty="0" err="1" smtClean="0"/>
              <a:t>gobierno</a:t>
            </a:r>
            <a:r>
              <a:rPr lang="en-US" sz="4500" dirty="0" smtClean="0"/>
              <a:t> ta </a:t>
            </a:r>
            <a:r>
              <a:rPr lang="en-US" sz="4500" dirty="0" err="1" smtClean="0"/>
              <a:t>debilita</a:t>
            </a:r>
            <a:r>
              <a:rPr lang="en-US" sz="4500" dirty="0" smtClean="0"/>
              <a:t> </a:t>
            </a:r>
            <a:r>
              <a:rPr lang="en-US" sz="4500" dirty="0" err="1" smtClean="0"/>
              <a:t>su</a:t>
            </a:r>
            <a:r>
              <a:rPr lang="en-US" sz="4500" dirty="0" smtClean="0"/>
              <a:t> </a:t>
            </a:r>
            <a:r>
              <a:rPr lang="en-US" sz="4500" dirty="0" err="1" smtClean="0"/>
              <a:t>posibilidadnan</a:t>
            </a:r>
            <a:r>
              <a:rPr lang="en-US" sz="4500" dirty="0" smtClean="0"/>
              <a:t> di </a:t>
            </a:r>
            <a:r>
              <a:rPr lang="en-US" sz="4500" dirty="0" err="1" smtClean="0"/>
              <a:t>paga</a:t>
            </a:r>
            <a:r>
              <a:rPr lang="en-US" sz="4500" dirty="0" smtClean="0"/>
              <a:t> e </a:t>
            </a:r>
            <a:r>
              <a:rPr lang="en-US" sz="4500" dirty="0" err="1" smtClean="0"/>
              <a:t>fondonan</a:t>
            </a:r>
            <a:r>
              <a:rPr lang="en-US" sz="4500" dirty="0" smtClean="0"/>
              <a:t> di 	</a:t>
            </a:r>
            <a:r>
              <a:rPr lang="en-US" sz="4500" dirty="0" err="1" smtClean="0"/>
              <a:t>penshun</a:t>
            </a:r>
            <a:r>
              <a:rPr lang="en-US" sz="4500" dirty="0" smtClean="0"/>
              <a:t> </a:t>
            </a:r>
            <a:r>
              <a:rPr lang="en-US" sz="4500" dirty="0" err="1" smtClean="0"/>
              <a:t>bek</a:t>
            </a:r>
            <a:endParaRPr lang="en-US" sz="4500" dirty="0" smtClean="0"/>
          </a:p>
          <a:p>
            <a:pPr marL="457200" lvl="1" indent="0">
              <a:buNone/>
            </a:pPr>
            <a:endParaRPr lang="en-US" sz="3600" dirty="0" smtClean="0"/>
          </a:p>
          <a:p>
            <a:pPr marL="457200" lvl="1" indent="0">
              <a:buNone/>
            </a:pPr>
            <a:endParaRPr lang="en-US" sz="2900" dirty="0" smtClean="0"/>
          </a:p>
          <a:p>
            <a:r>
              <a:rPr lang="en-US" sz="5900" b="1" dirty="0" err="1" smtClean="0"/>
              <a:t>Otro</a:t>
            </a:r>
            <a:r>
              <a:rPr lang="en-US" sz="5900" b="1" dirty="0" smtClean="0"/>
              <a:t> </a:t>
            </a:r>
            <a:r>
              <a:rPr lang="en-US" sz="5900" b="1" dirty="0" err="1" smtClean="0"/>
              <a:t>riesgo</a:t>
            </a:r>
            <a:endParaRPr lang="en-US" sz="5900" b="1" dirty="0"/>
          </a:p>
          <a:p>
            <a:pPr marL="0" lvl="1" indent="0">
              <a:spcBef>
                <a:spcPts val="1000"/>
              </a:spcBef>
              <a:buNone/>
            </a:pPr>
            <a:r>
              <a:rPr lang="en-US" sz="4500" b="1" dirty="0" smtClean="0"/>
              <a:t>     -</a:t>
            </a:r>
            <a:r>
              <a:rPr lang="en-US" sz="4500" b="1" dirty="0" smtClean="0">
                <a:solidFill>
                  <a:srgbClr val="FF0000"/>
                </a:solidFill>
              </a:rPr>
              <a:t> </a:t>
            </a:r>
            <a:r>
              <a:rPr lang="en-US" sz="4500" dirty="0" err="1"/>
              <a:t>insuficiente</a:t>
            </a:r>
            <a:r>
              <a:rPr lang="en-US" sz="4500" dirty="0"/>
              <a:t> </a:t>
            </a:r>
            <a:r>
              <a:rPr lang="en-US" sz="4500" dirty="0" err="1"/>
              <a:t>reserva</a:t>
            </a:r>
            <a:r>
              <a:rPr lang="en-US" sz="4500" dirty="0"/>
              <a:t>/</a:t>
            </a:r>
            <a:r>
              <a:rPr lang="en-US" sz="4500" dirty="0" err="1"/>
              <a:t>preparashon</a:t>
            </a:r>
            <a:r>
              <a:rPr lang="en-US" sz="4500" dirty="0"/>
              <a:t> pa </a:t>
            </a:r>
            <a:r>
              <a:rPr lang="en-US" sz="4500" dirty="0" err="1"/>
              <a:t>aumento</a:t>
            </a:r>
            <a:r>
              <a:rPr lang="en-US" sz="4500" dirty="0"/>
              <a:t> di </a:t>
            </a:r>
            <a:r>
              <a:rPr lang="en-US" sz="4500" dirty="0" err="1"/>
              <a:t>gasto</a:t>
            </a:r>
            <a:r>
              <a:rPr lang="en-US" sz="4500" dirty="0"/>
              <a:t> (AZV) pa </a:t>
            </a:r>
            <a:r>
              <a:rPr lang="en-US" sz="4500" dirty="0" err="1"/>
              <a:t>motibo</a:t>
            </a:r>
            <a:r>
              <a:rPr lang="en-US" sz="4500" dirty="0"/>
              <a:t> di </a:t>
            </a:r>
            <a:r>
              <a:rPr lang="en-US" sz="4500" dirty="0" err="1"/>
              <a:t>enbehecimento</a:t>
            </a:r>
            <a:r>
              <a:rPr lang="en-US" sz="4500" dirty="0"/>
              <a:t> </a:t>
            </a:r>
            <a:r>
              <a:rPr lang="en-US" sz="4500" dirty="0" smtClean="0"/>
              <a:t>	di </a:t>
            </a:r>
            <a:r>
              <a:rPr lang="en-US" sz="4500" dirty="0" err="1" smtClean="0"/>
              <a:t>poblashon</a:t>
            </a:r>
            <a:endParaRPr lang="en-US" sz="4500" dirty="0"/>
          </a:p>
          <a:p>
            <a:pPr marL="0" indent="0">
              <a:buNone/>
            </a:pPr>
            <a:endParaRPr lang="en-US" b="1" dirty="0" smtClean="0">
              <a:solidFill>
                <a:srgbClr val="FF0000"/>
              </a:solidFill>
            </a:endParaRP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82600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0070C0"/>
                </a:solidFill>
              </a:rPr>
              <a:t>Gobernashon</a:t>
            </a:r>
            <a:r>
              <a:rPr lang="en-US" b="1" dirty="0" smtClean="0">
                <a:solidFill>
                  <a:srgbClr val="0070C0"/>
                </a:solidFill>
              </a:rPr>
              <a:t> di </a:t>
            </a:r>
            <a:r>
              <a:rPr lang="en-US" b="1" dirty="0" err="1" smtClean="0">
                <a:solidFill>
                  <a:srgbClr val="0070C0"/>
                </a:solidFill>
              </a:rPr>
              <a:t>calidad</a:t>
            </a:r>
            <a:r>
              <a:rPr lang="en-US" b="1" dirty="0" smtClean="0">
                <a:solidFill>
                  <a:srgbClr val="0070C0"/>
                </a:solidFill>
              </a:rPr>
              <a:t> ta un </a:t>
            </a:r>
            <a:r>
              <a:rPr lang="en-US" b="1" dirty="0" err="1" smtClean="0">
                <a:solidFill>
                  <a:srgbClr val="0070C0"/>
                </a:solidFill>
              </a:rPr>
              <a:t>necesidad</a:t>
            </a:r>
            <a:r>
              <a:rPr lang="en-US" b="1" dirty="0" smtClean="0">
                <a:solidFill>
                  <a:srgbClr val="0070C0"/>
                </a:solidFill>
              </a:rPr>
              <a:t>!</a:t>
            </a:r>
            <a:r>
              <a:rPr lang="en-US" dirty="0" smtClean="0"/>
              <a:t>	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052423"/>
            <a:ext cx="10515600" cy="5495026"/>
          </a:xfrm>
        </p:spPr>
        <p:txBody>
          <a:bodyPr>
            <a:normAutofit fontScale="25000" lnSpcReduction="20000"/>
          </a:bodyPr>
          <a:lstStyle/>
          <a:p>
            <a:r>
              <a:rPr lang="en-US" sz="9600" dirty="0" err="1" smtClean="0"/>
              <a:t>Gobernashon</a:t>
            </a:r>
            <a:r>
              <a:rPr lang="en-US" sz="9600" dirty="0" smtClean="0"/>
              <a:t> di </a:t>
            </a:r>
            <a:r>
              <a:rPr lang="en-US" sz="9600" dirty="0" err="1" smtClean="0"/>
              <a:t>calidad</a:t>
            </a:r>
            <a:r>
              <a:rPr lang="en-US" sz="9600" dirty="0" smtClean="0"/>
              <a:t> no ta un ‘</a:t>
            </a:r>
            <a:r>
              <a:rPr lang="en-US" sz="9600" dirty="0" err="1" smtClean="0"/>
              <a:t>obligashon</a:t>
            </a:r>
            <a:r>
              <a:rPr lang="en-US" sz="9600" dirty="0" smtClean="0"/>
              <a:t>’ moral y </a:t>
            </a:r>
            <a:r>
              <a:rPr lang="en-US" sz="9600" dirty="0" err="1" smtClean="0"/>
              <a:t>etico</a:t>
            </a:r>
            <a:r>
              <a:rPr lang="en-US" sz="9600" dirty="0" smtClean="0"/>
              <a:t> </a:t>
            </a:r>
            <a:r>
              <a:rPr lang="en-US" sz="9600" b="1" u="sng" dirty="0" smtClean="0"/>
              <a:t>so</a:t>
            </a:r>
            <a:r>
              <a:rPr lang="en-US" sz="9600" dirty="0" smtClean="0"/>
              <a:t>, </a:t>
            </a:r>
            <a:r>
              <a:rPr lang="en-US" sz="9600" dirty="0" err="1" smtClean="0"/>
              <a:t>pero</a:t>
            </a:r>
            <a:r>
              <a:rPr lang="en-US" sz="9600" dirty="0" smtClean="0"/>
              <a:t>...</a:t>
            </a:r>
          </a:p>
          <a:p>
            <a:r>
              <a:rPr lang="en-US" sz="9600" dirty="0" smtClean="0"/>
              <a:t>Den </a:t>
            </a:r>
            <a:r>
              <a:rPr lang="en-US" sz="9600" dirty="0" err="1" smtClean="0"/>
              <a:t>nos</a:t>
            </a:r>
            <a:r>
              <a:rPr lang="en-US" sz="9600" dirty="0" smtClean="0"/>
              <a:t> </a:t>
            </a:r>
            <a:r>
              <a:rPr lang="en-US" sz="9600" dirty="0" err="1" smtClean="0"/>
              <a:t>situashon</a:t>
            </a:r>
            <a:r>
              <a:rPr lang="en-US" sz="9600" dirty="0" smtClean="0"/>
              <a:t> actual e ta un </a:t>
            </a:r>
            <a:r>
              <a:rPr lang="en-US" sz="9600" b="1" dirty="0" err="1" smtClean="0"/>
              <a:t>necesidad</a:t>
            </a:r>
            <a:r>
              <a:rPr lang="en-US" sz="9600" b="1" dirty="0" smtClean="0"/>
              <a:t> pa Aruba ‘</a:t>
            </a:r>
            <a:r>
              <a:rPr lang="en-US" sz="9600" b="1" dirty="0" err="1" smtClean="0"/>
              <a:t>sobrebibi</a:t>
            </a:r>
            <a:r>
              <a:rPr lang="en-US" sz="9600" b="1" dirty="0" smtClean="0"/>
              <a:t>’:</a:t>
            </a:r>
          </a:p>
          <a:p>
            <a:pPr marL="0" indent="0">
              <a:buNone/>
            </a:pPr>
            <a:r>
              <a:rPr lang="en-US" sz="9600" dirty="0"/>
              <a:t>	</a:t>
            </a:r>
            <a:r>
              <a:rPr lang="en-US" sz="9600" dirty="0" smtClean="0"/>
              <a:t>- Aruba </a:t>
            </a:r>
            <a:r>
              <a:rPr lang="en-US" sz="9600" dirty="0" err="1" smtClean="0"/>
              <a:t>mester</a:t>
            </a:r>
            <a:r>
              <a:rPr lang="en-US" sz="9600" dirty="0" smtClean="0"/>
              <a:t> </a:t>
            </a:r>
            <a:r>
              <a:rPr lang="en-US" sz="9600" dirty="0" err="1" smtClean="0"/>
              <a:t>cumpli</a:t>
            </a:r>
            <a:r>
              <a:rPr lang="en-US" sz="9600" dirty="0" smtClean="0"/>
              <a:t> sin mas cu </a:t>
            </a:r>
            <a:r>
              <a:rPr lang="en-US" sz="9600" dirty="0" err="1" smtClean="0"/>
              <a:t>su</a:t>
            </a:r>
            <a:r>
              <a:rPr lang="en-US" sz="9600" dirty="0" smtClean="0"/>
              <a:t> </a:t>
            </a:r>
            <a:r>
              <a:rPr lang="en-US" sz="9600" dirty="0" err="1" smtClean="0"/>
              <a:t>obligashonnan</a:t>
            </a:r>
            <a:r>
              <a:rPr lang="en-US" sz="9600" dirty="0" smtClean="0"/>
              <a:t> </a:t>
            </a:r>
            <a:r>
              <a:rPr lang="en-US" sz="9600" dirty="0" err="1" smtClean="0"/>
              <a:t>financiero</a:t>
            </a:r>
            <a:endParaRPr lang="en-US" sz="9600" dirty="0" smtClean="0"/>
          </a:p>
          <a:p>
            <a:pPr marL="0" indent="0">
              <a:buNone/>
            </a:pPr>
            <a:r>
              <a:rPr lang="en-US" sz="9600" dirty="0"/>
              <a:t>	</a:t>
            </a:r>
            <a:r>
              <a:rPr lang="en-US" sz="9600" dirty="0" smtClean="0"/>
              <a:t>- Aruba </a:t>
            </a:r>
            <a:r>
              <a:rPr lang="en-US" sz="9600" dirty="0" err="1" smtClean="0"/>
              <a:t>mester</a:t>
            </a:r>
            <a:r>
              <a:rPr lang="en-US" sz="9600" dirty="0" smtClean="0"/>
              <a:t> </a:t>
            </a:r>
            <a:r>
              <a:rPr lang="en-US" sz="9600" dirty="0" err="1" smtClean="0"/>
              <a:t>cumpli</a:t>
            </a:r>
            <a:r>
              <a:rPr lang="en-US" sz="9600" dirty="0" smtClean="0"/>
              <a:t> cu e </a:t>
            </a:r>
            <a:r>
              <a:rPr lang="en-US" sz="9600" dirty="0" err="1" smtClean="0"/>
              <a:t>necesidadnan</a:t>
            </a:r>
            <a:r>
              <a:rPr lang="en-US" sz="9600" dirty="0" smtClean="0"/>
              <a:t> </a:t>
            </a:r>
            <a:r>
              <a:rPr lang="en-US" sz="9600" dirty="0" err="1" smtClean="0"/>
              <a:t>esencial</a:t>
            </a:r>
            <a:r>
              <a:rPr lang="en-US" sz="9600" dirty="0" smtClean="0"/>
              <a:t> di </a:t>
            </a:r>
            <a:r>
              <a:rPr lang="en-US" sz="9600" dirty="0" err="1" smtClean="0"/>
              <a:t>maneho</a:t>
            </a:r>
            <a:endParaRPr lang="en-US" sz="9600" dirty="0" smtClean="0"/>
          </a:p>
          <a:p>
            <a:pPr marL="0" indent="0">
              <a:buNone/>
            </a:pPr>
            <a:r>
              <a:rPr lang="en-US" sz="9600" dirty="0"/>
              <a:t>	</a:t>
            </a:r>
            <a:r>
              <a:rPr lang="en-US" sz="9600" dirty="0" smtClean="0"/>
              <a:t>- </a:t>
            </a:r>
            <a:r>
              <a:rPr lang="en-US" sz="9600" b="1" dirty="0" smtClean="0"/>
              <a:t>No tin </a:t>
            </a:r>
            <a:r>
              <a:rPr lang="en-US" sz="9600" b="1" dirty="0" err="1" smtClean="0"/>
              <a:t>espacio</a:t>
            </a:r>
            <a:r>
              <a:rPr lang="en-US" sz="9600" b="1" dirty="0" smtClean="0"/>
              <a:t> (mas) pa </a:t>
            </a:r>
            <a:r>
              <a:rPr lang="en-US" sz="9600" b="1" dirty="0" err="1" smtClean="0"/>
              <a:t>desperdicio</a:t>
            </a:r>
            <a:r>
              <a:rPr lang="en-US" sz="9600" b="1" dirty="0" smtClean="0"/>
              <a:t> </a:t>
            </a:r>
            <a:r>
              <a:rPr lang="en-US" sz="9600" b="1" dirty="0" err="1" smtClean="0"/>
              <a:t>dor</a:t>
            </a:r>
            <a:r>
              <a:rPr lang="en-US" sz="9600" b="1" dirty="0" smtClean="0"/>
              <a:t> di mal </a:t>
            </a:r>
            <a:r>
              <a:rPr lang="en-US" sz="9600" b="1" dirty="0" err="1" smtClean="0"/>
              <a:t>gobernashon</a:t>
            </a:r>
            <a:endParaRPr lang="en-US" sz="9600" b="1" dirty="0" smtClean="0"/>
          </a:p>
          <a:p>
            <a:pPr marL="0" indent="0">
              <a:buNone/>
            </a:pPr>
            <a:endParaRPr lang="en-US" sz="9600" b="1" dirty="0"/>
          </a:p>
          <a:p>
            <a:r>
              <a:rPr lang="en-US" sz="9600" b="1" dirty="0" err="1" smtClean="0">
                <a:solidFill>
                  <a:srgbClr val="FF0000"/>
                </a:solidFill>
              </a:rPr>
              <a:t>Tanten</a:t>
            </a:r>
            <a:r>
              <a:rPr lang="en-US" sz="9600" b="1" dirty="0" smtClean="0">
                <a:solidFill>
                  <a:srgbClr val="FF0000"/>
                </a:solidFill>
              </a:rPr>
              <a:t> cu no ta </a:t>
            </a:r>
            <a:r>
              <a:rPr lang="en-US" sz="9600" b="1" dirty="0" err="1" smtClean="0">
                <a:solidFill>
                  <a:srgbClr val="FF0000"/>
                </a:solidFill>
              </a:rPr>
              <a:t>coregi</a:t>
            </a:r>
            <a:r>
              <a:rPr lang="en-US" sz="9600" b="1" dirty="0" smtClean="0">
                <a:solidFill>
                  <a:srgbClr val="FF0000"/>
                </a:solidFill>
              </a:rPr>
              <a:t> e causa di </a:t>
            </a:r>
            <a:r>
              <a:rPr lang="en-US" sz="9600" b="1" dirty="0" err="1" smtClean="0">
                <a:solidFill>
                  <a:srgbClr val="FF0000"/>
                </a:solidFill>
              </a:rPr>
              <a:t>nos</a:t>
            </a:r>
            <a:r>
              <a:rPr lang="en-US" sz="9600" b="1" dirty="0" smtClean="0">
                <a:solidFill>
                  <a:srgbClr val="FF0000"/>
                </a:solidFill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</a:rPr>
              <a:t>situashon</a:t>
            </a:r>
            <a:r>
              <a:rPr lang="en-US" sz="9600" b="1" dirty="0" smtClean="0">
                <a:solidFill>
                  <a:srgbClr val="FF0000"/>
                </a:solidFill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</a:rPr>
              <a:t>financiero-economico</a:t>
            </a:r>
            <a:r>
              <a:rPr lang="en-US" sz="9600" b="1" dirty="0" smtClean="0">
                <a:solidFill>
                  <a:srgbClr val="FF0000"/>
                </a:solidFill>
              </a:rPr>
              <a:t> actual (</a:t>
            </a:r>
            <a:r>
              <a:rPr lang="en-US" sz="9600" b="1" dirty="0" err="1" smtClean="0">
                <a:solidFill>
                  <a:srgbClr val="FF0000"/>
                </a:solidFill>
              </a:rPr>
              <a:t>esta</a:t>
            </a:r>
            <a:r>
              <a:rPr lang="en-US" sz="9600" b="1" dirty="0" smtClean="0">
                <a:solidFill>
                  <a:srgbClr val="FF0000"/>
                </a:solidFill>
              </a:rPr>
              <a:t> mal </a:t>
            </a:r>
            <a:r>
              <a:rPr lang="en-US" sz="9600" b="1" dirty="0" err="1" smtClean="0">
                <a:solidFill>
                  <a:srgbClr val="FF0000"/>
                </a:solidFill>
              </a:rPr>
              <a:t>gobernashon</a:t>
            </a:r>
            <a:r>
              <a:rPr lang="en-US" sz="9600" b="1" dirty="0" smtClean="0">
                <a:solidFill>
                  <a:srgbClr val="FF0000"/>
                </a:solidFill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</a:rPr>
              <a:t>riba</a:t>
            </a:r>
            <a:r>
              <a:rPr lang="en-US" sz="9600" b="1" dirty="0" smtClean="0">
                <a:solidFill>
                  <a:srgbClr val="FF0000"/>
                </a:solidFill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</a:rPr>
              <a:t>varios</a:t>
            </a:r>
            <a:r>
              <a:rPr lang="en-US" sz="9600" b="1" dirty="0" smtClean="0">
                <a:solidFill>
                  <a:srgbClr val="FF0000"/>
                </a:solidFill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</a:rPr>
              <a:t>tereno</a:t>
            </a:r>
            <a:r>
              <a:rPr lang="en-US" sz="9600" b="1" dirty="0" smtClean="0">
                <a:solidFill>
                  <a:srgbClr val="FF0000"/>
                </a:solidFill>
              </a:rPr>
              <a:t>), </a:t>
            </a:r>
            <a:r>
              <a:rPr lang="en-US" sz="9600" b="1" dirty="0" err="1" smtClean="0">
                <a:solidFill>
                  <a:srgbClr val="FF0000"/>
                </a:solidFill>
              </a:rPr>
              <a:t>por</a:t>
            </a:r>
            <a:r>
              <a:rPr lang="en-US" sz="9600" b="1" dirty="0" smtClean="0">
                <a:solidFill>
                  <a:srgbClr val="FF0000"/>
                </a:solidFill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</a:rPr>
              <a:t>sigui</a:t>
            </a:r>
            <a:r>
              <a:rPr lang="en-US" sz="9600" b="1" dirty="0" smtClean="0">
                <a:solidFill>
                  <a:srgbClr val="FF0000"/>
                </a:solidFill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</a:rPr>
              <a:t>spera</a:t>
            </a:r>
            <a:r>
              <a:rPr lang="en-US" sz="9600" b="1" dirty="0" smtClean="0">
                <a:solidFill>
                  <a:srgbClr val="FF0000"/>
                </a:solidFill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</a:rPr>
              <a:t>otro</a:t>
            </a:r>
            <a:r>
              <a:rPr lang="en-US" sz="9600" b="1" dirty="0" smtClean="0">
                <a:solidFill>
                  <a:srgbClr val="FF0000"/>
                </a:solidFill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</a:rPr>
              <a:t>medida</a:t>
            </a:r>
            <a:r>
              <a:rPr lang="en-US" sz="9600" b="1" dirty="0" smtClean="0">
                <a:solidFill>
                  <a:srgbClr val="FF0000"/>
                </a:solidFill>
              </a:rPr>
              <a:t> y </a:t>
            </a:r>
            <a:r>
              <a:rPr lang="en-US" sz="9600" b="1" dirty="0" err="1" smtClean="0">
                <a:solidFill>
                  <a:srgbClr val="FF0000"/>
                </a:solidFill>
              </a:rPr>
              <a:t>economisashon</a:t>
            </a:r>
            <a:r>
              <a:rPr lang="en-US" sz="9600" b="1" dirty="0" smtClean="0">
                <a:solidFill>
                  <a:srgbClr val="FF0000"/>
                </a:solidFill>
              </a:rPr>
              <a:t> cu ta </a:t>
            </a:r>
            <a:r>
              <a:rPr lang="en-US" sz="9600" b="1" dirty="0" err="1" smtClean="0">
                <a:solidFill>
                  <a:srgbClr val="FF0000"/>
                </a:solidFill>
              </a:rPr>
              <a:t>afecta</a:t>
            </a:r>
            <a:r>
              <a:rPr lang="en-US" sz="9600" b="1" dirty="0" smtClean="0">
                <a:solidFill>
                  <a:srgbClr val="FF0000"/>
                </a:solidFill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</a:rPr>
              <a:t>nos</a:t>
            </a:r>
            <a:r>
              <a:rPr lang="en-US" sz="9600" b="1" dirty="0" smtClean="0">
                <a:solidFill>
                  <a:srgbClr val="FF0000"/>
                </a:solidFill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</a:rPr>
              <a:t>forsa</a:t>
            </a:r>
            <a:r>
              <a:rPr lang="en-US" sz="9600" b="1" dirty="0" smtClean="0">
                <a:solidFill>
                  <a:srgbClr val="FF0000"/>
                </a:solidFill>
              </a:rPr>
              <a:t> di </a:t>
            </a:r>
            <a:r>
              <a:rPr lang="en-US" sz="9600" b="1" dirty="0" err="1" smtClean="0">
                <a:solidFill>
                  <a:srgbClr val="FF0000"/>
                </a:solidFill>
              </a:rPr>
              <a:t>compra</a:t>
            </a:r>
            <a:r>
              <a:rPr lang="en-US" sz="9600" b="1" dirty="0" smtClean="0">
                <a:solidFill>
                  <a:srgbClr val="FF0000"/>
                </a:solidFill>
              </a:rPr>
              <a:t> y </a:t>
            </a:r>
            <a:r>
              <a:rPr lang="en-US" sz="9600" b="1" dirty="0" err="1" smtClean="0">
                <a:solidFill>
                  <a:srgbClr val="FF0000"/>
                </a:solidFill>
              </a:rPr>
              <a:t>siguridad</a:t>
            </a:r>
            <a:r>
              <a:rPr lang="en-US" sz="9600" b="1" dirty="0" smtClean="0">
                <a:solidFill>
                  <a:srgbClr val="FF0000"/>
                </a:solidFill>
              </a:rPr>
              <a:t> di entrada (</a:t>
            </a:r>
            <a:r>
              <a:rPr lang="en-US" sz="9600" b="1" dirty="0" err="1" smtClean="0">
                <a:solidFill>
                  <a:srgbClr val="FF0000"/>
                </a:solidFill>
              </a:rPr>
              <a:t>salario</a:t>
            </a:r>
            <a:r>
              <a:rPr lang="en-US" sz="9600" b="1" dirty="0" smtClean="0">
                <a:solidFill>
                  <a:srgbClr val="FF0000"/>
                </a:solidFill>
              </a:rPr>
              <a:t>/</a:t>
            </a:r>
            <a:r>
              <a:rPr lang="en-US" sz="9600" b="1" dirty="0" err="1" smtClean="0">
                <a:solidFill>
                  <a:srgbClr val="FF0000"/>
                </a:solidFill>
              </a:rPr>
              <a:t>penshun</a:t>
            </a:r>
            <a:r>
              <a:rPr lang="en-US" sz="9600" b="1" dirty="0" smtClean="0">
                <a:solidFill>
                  <a:srgbClr val="FF0000"/>
                </a:solidFill>
              </a:rPr>
              <a:t>) den </a:t>
            </a:r>
            <a:r>
              <a:rPr lang="en-US" sz="9600" b="1" dirty="0" err="1" smtClean="0">
                <a:solidFill>
                  <a:srgbClr val="FF0000"/>
                </a:solidFill>
              </a:rPr>
              <a:t>futuro</a:t>
            </a:r>
            <a:r>
              <a:rPr lang="en-US" sz="9600" b="1" dirty="0" smtClean="0">
                <a:solidFill>
                  <a:srgbClr val="FF0000"/>
                </a:solidFill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</a:rPr>
              <a:t>cercano</a:t>
            </a:r>
            <a:r>
              <a:rPr lang="en-US" sz="9600" b="1" dirty="0" smtClean="0">
                <a:solidFill>
                  <a:srgbClr val="FF0000"/>
                </a:solidFill>
              </a:rPr>
              <a:t> y </a:t>
            </a:r>
            <a:r>
              <a:rPr lang="en-US" sz="9600" b="1" dirty="0" err="1" smtClean="0">
                <a:solidFill>
                  <a:srgbClr val="FF0000"/>
                </a:solidFill>
              </a:rPr>
              <a:t>riba</a:t>
            </a:r>
            <a:r>
              <a:rPr lang="en-US" sz="9600" b="1" dirty="0" smtClean="0">
                <a:solidFill>
                  <a:srgbClr val="FF0000"/>
                </a:solidFill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</a:rPr>
              <a:t>termino</a:t>
            </a:r>
            <a:r>
              <a:rPr lang="en-US" sz="9600" b="1" dirty="0" smtClean="0">
                <a:solidFill>
                  <a:srgbClr val="FF0000"/>
                </a:solidFill>
              </a:rPr>
              <a:t> largo. </a:t>
            </a:r>
          </a:p>
          <a:p>
            <a:pPr marL="0" indent="0">
              <a:buNone/>
            </a:pPr>
            <a:endParaRPr lang="en-US" sz="9600" b="1" dirty="0" smtClean="0">
              <a:solidFill>
                <a:srgbClr val="FF0000"/>
              </a:solidFill>
            </a:endParaRPr>
          </a:p>
          <a:p>
            <a:r>
              <a:rPr lang="en-US" sz="9600" b="1" dirty="0" err="1" smtClean="0">
                <a:solidFill>
                  <a:srgbClr val="FF0000"/>
                </a:solidFill>
              </a:rPr>
              <a:t>Otro</a:t>
            </a:r>
            <a:r>
              <a:rPr lang="en-US" sz="9600" b="1" dirty="0" smtClean="0">
                <a:solidFill>
                  <a:srgbClr val="FF0000"/>
                </a:solidFill>
              </a:rPr>
              <a:t> (</a:t>
            </a:r>
            <a:r>
              <a:rPr lang="en-US" sz="9600" b="1" dirty="0" err="1" smtClean="0">
                <a:solidFill>
                  <a:srgbClr val="FF0000"/>
                </a:solidFill>
              </a:rPr>
              <a:t>partido</a:t>
            </a:r>
            <a:r>
              <a:rPr lang="en-US" sz="9600" b="1" dirty="0" smtClean="0">
                <a:solidFill>
                  <a:srgbClr val="FF0000"/>
                </a:solidFill>
              </a:rPr>
              <a:t>/</a:t>
            </a:r>
            <a:r>
              <a:rPr lang="en-US" sz="9600" b="1" dirty="0" err="1" smtClean="0">
                <a:solidFill>
                  <a:srgbClr val="FF0000"/>
                </a:solidFill>
              </a:rPr>
              <a:t>cara</a:t>
            </a:r>
            <a:r>
              <a:rPr lang="en-US" sz="9600" b="1" dirty="0" smtClean="0">
                <a:solidFill>
                  <a:srgbClr val="FF0000"/>
                </a:solidFill>
              </a:rPr>
              <a:t>) politico no ta </a:t>
            </a:r>
            <a:r>
              <a:rPr lang="en-US" sz="9600" b="1" dirty="0" err="1" smtClean="0">
                <a:solidFill>
                  <a:srgbClr val="FF0000"/>
                </a:solidFill>
              </a:rPr>
              <a:t>ningun</a:t>
            </a:r>
            <a:r>
              <a:rPr lang="en-US" sz="9600" b="1" dirty="0" smtClean="0">
                <a:solidFill>
                  <a:srgbClr val="FF0000"/>
                </a:solidFill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</a:rPr>
              <a:t>garantia</a:t>
            </a:r>
            <a:r>
              <a:rPr lang="en-US" sz="9600" b="1" dirty="0" smtClean="0">
                <a:solidFill>
                  <a:srgbClr val="FF0000"/>
                </a:solidFill>
              </a:rPr>
              <a:t> pa </a:t>
            </a:r>
            <a:r>
              <a:rPr lang="en-US" sz="9600" b="1" dirty="0" err="1" smtClean="0">
                <a:solidFill>
                  <a:srgbClr val="FF0000"/>
                </a:solidFill>
              </a:rPr>
              <a:t>solushon</a:t>
            </a:r>
            <a:r>
              <a:rPr lang="en-US" sz="9600" b="1" dirty="0" smtClean="0">
                <a:solidFill>
                  <a:srgbClr val="FF0000"/>
                </a:solidFill>
              </a:rPr>
              <a:t>, </a:t>
            </a:r>
            <a:r>
              <a:rPr lang="en-US" sz="9600" b="1" dirty="0" err="1" smtClean="0">
                <a:solidFill>
                  <a:srgbClr val="FF0000"/>
                </a:solidFill>
              </a:rPr>
              <a:t>sino</a:t>
            </a:r>
            <a:r>
              <a:rPr lang="en-US" sz="9600" b="1" dirty="0" smtClean="0">
                <a:solidFill>
                  <a:srgbClr val="FF0000"/>
                </a:solidFill>
              </a:rPr>
              <a:t> mas </a:t>
            </a:r>
            <a:r>
              <a:rPr lang="en-US" sz="9600" b="1" dirty="0" err="1" smtClean="0">
                <a:solidFill>
                  <a:srgbClr val="FF0000"/>
                </a:solidFill>
              </a:rPr>
              <a:t>bien</a:t>
            </a:r>
            <a:r>
              <a:rPr lang="en-US" sz="9600" b="1" dirty="0" smtClean="0">
                <a:solidFill>
                  <a:srgbClr val="FF0000"/>
                </a:solidFill>
              </a:rPr>
              <a:t> ley cu ta </a:t>
            </a:r>
            <a:r>
              <a:rPr lang="en-US" sz="9600" b="1" dirty="0" err="1" smtClean="0">
                <a:solidFill>
                  <a:srgbClr val="FF0000"/>
                </a:solidFill>
              </a:rPr>
              <a:t>complica</a:t>
            </a:r>
            <a:r>
              <a:rPr lang="en-US" sz="9600" b="1" dirty="0" smtClean="0">
                <a:solidFill>
                  <a:srgbClr val="FF0000"/>
                </a:solidFill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</a:rPr>
              <a:t>malgobernashon</a:t>
            </a:r>
            <a:r>
              <a:rPr lang="en-US" sz="9600" b="1" dirty="0" smtClean="0">
                <a:solidFill>
                  <a:srgbClr val="FF0000"/>
                </a:solidFill>
              </a:rPr>
              <a:t> y ta pone base pa </a:t>
            </a:r>
            <a:r>
              <a:rPr lang="en-US" sz="9600" b="1" dirty="0" err="1" smtClean="0">
                <a:solidFill>
                  <a:srgbClr val="FF0000"/>
                </a:solidFill>
              </a:rPr>
              <a:t>gobernashon</a:t>
            </a:r>
            <a:r>
              <a:rPr lang="en-US" sz="9600" b="1" dirty="0" smtClean="0">
                <a:solidFill>
                  <a:srgbClr val="FF0000"/>
                </a:solidFill>
              </a:rPr>
              <a:t> di </a:t>
            </a:r>
            <a:r>
              <a:rPr lang="en-US" sz="9600" b="1" dirty="0" err="1" smtClean="0">
                <a:solidFill>
                  <a:srgbClr val="FF0000"/>
                </a:solidFill>
              </a:rPr>
              <a:t>calidad</a:t>
            </a:r>
            <a:endParaRPr lang="en-US" sz="96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9600" b="1" dirty="0" smtClean="0">
              <a:solidFill>
                <a:srgbClr val="FF0000"/>
              </a:solidFill>
            </a:endParaRPr>
          </a:p>
          <a:p>
            <a:r>
              <a:rPr lang="en-US" sz="9600" b="1" dirty="0" err="1" smtClean="0">
                <a:solidFill>
                  <a:srgbClr val="FF0000"/>
                </a:solidFill>
              </a:rPr>
              <a:t>Gobernashon</a:t>
            </a:r>
            <a:r>
              <a:rPr lang="en-US" sz="9600" b="1" dirty="0" smtClean="0">
                <a:solidFill>
                  <a:srgbClr val="FF0000"/>
                </a:solidFill>
              </a:rPr>
              <a:t> </a:t>
            </a:r>
            <a:r>
              <a:rPr lang="en-US" sz="9600" b="1" dirty="0">
                <a:solidFill>
                  <a:srgbClr val="FF0000"/>
                </a:solidFill>
              </a:rPr>
              <a:t>di </a:t>
            </a:r>
            <a:r>
              <a:rPr lang="en-US" sz="9600" b="1" dirty="0" err="1">
                <a:solidFill>
                  <a:srgbClr val="FF0000"/>
                </a:solidFill>
              </a:rPr>
              <a:t>Calidad</a:t>
            </a:r>
            <a:r>
              <a:rPr lang="en-US" sz="9600" b="1" dirty="0">
                <a:solidFill>
                  <a:srgbClr val="FF0000"/>
                </a:solidFill>
              </a:rPr>
              <a:t>    → Na </a:t>
            </a:r>
            <a:r>
              <a:rPr lang="en-US" sz="9600" b="1" dirty="0" err="1">
                <a:solidFill>
                  <a:srgbClr val="FF0000"/>
                </a:solidFill>
              </a:rPr>
              <a:t>interes</a:t>
            </a:r>
            <a:r>
              <a:rPr lang="en-US" sz="9600" b="1" dirty="0">
                <a:solidFill>
                  <a:srgbClr val="FF0000"/>
                </a:solidFill>
              </a:rPr>
              <a:t> di </a:t>
            </a:r>
            <a:r>
              <a:rPr lang="en-US" sz="9600" b="1" dirty="0" err="1">
                <a:solidFill>
                  <a:srgbClr val="FF0000"/>
                </a:solidFill>
              </a:rPr>
              <a:t>nos</a:t>
            </a:r>
            <a:r>
              <a:rPr lang="en-US" sz="9600" b="1" dirty="0">
                <a:solidFill>
                  <a:srgbClr val="FF0000"/>
                </a:solidFill>
              </a:rPr>
              <a:t> tur, </a:t>
            </a:r>
            <a:r>
              <a:rPr lang="en-US" sz="9600" b="1" dirty="0" err="1">
                <a:solidFill>
                  <a:srgbClr val="FF0000"/>
                </a:solidFill>
              </a:rPr>
              <a:t>pero</a:t>
            </a:r>
            <a:r>
              <a:rPr lang="en-US" sz="9600" b="1" dirty="0">
                <a:solidFill>
                  <a:srgbClr val="FF0000"/>
                </a:solidFill>
              </a:rPr>
              <a:t>… e ta </a:t>
            </a:r>
            <a:r>
              <a:rPr lang="en-US" sz="9600" b="1" dirty="0" err="1">
                <a:solidFill>
                  <a:srgbClr val="FF0000"/>
                </a:solidFill>
              </a:rPr>
              <a:t>rekeri</a:t>
            </a:r>
            <a:r>
              <a:rPr lang="en-US" sz="9600" b="1" dirty="0">
                <a:solidFill>
                  <a:srgbClr val="FF0000"/>
                </a:solidFill>
              </a:rPr>
              <a:t> </a:t>
            </a:r>
            <a:r>
              <a:rPr lang="en-US" sz="9600" b="1" dirty="0" err="1">
                <a:solidFill>
                  <a:srgbClr val="FF0000"/>
                </a:solidFill>
              </a:rPr>
              <a:t>esfuerso</a:t>
            </a:r>
            <a:r>
              <a:rPr lang="en-US" sz="9600" b="1" dirty="0">
                <a:solidFill>
                  <a:srgbClr val="FF0000"/>
                </a:solidFill>
              </a:rPr>
              <a:t> di </a:t>
            </a:r>
            <a:r>
              <a:rPr lang="en-US" sz="9600" b="1" dirty="0" err="1">
                <a:solidFill>
                  <a:srgbClr val="FF0000"/>
                </a:solidFill>
              </a:rPr>
              <a:t>nos</a:t>
            </a:r>
            <a:r>
              <a:rPr lang="en-US" sz="9600" b="1" dirty="0">
                <a:solidFill>
                  <a:srgbClr val="FF0000"/>
                </a:solidFill>
              </a:rPr>
              <a:t> tur!</a:t>
            </a:r>
          </a:p>
          <a:p>
            <a:endParaRPr lang="en-US" sz="96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dirty="0"/>
              <a:t>	</a:t>
            </a: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95744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7298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</a:rPr>
              <a:t>RUTA PA GOBERNASHON DI CALIDAD</a:t>
            </a:r>
            <a:endParaRPr lang="nl-NL" sz="3600" b="1" dirty="0">
              <a:solidFill>
                <a:srgbClr val="0070C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199" y="1052424"/>
            <a:ext cx="10617679" cy="5417387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err="1" smtClean="0"/>
              <a:t>Iniciativa</a:t>
            </a:r>
            <a:r>
              <a:rPr lang="en-US" b="1" dirty="0" smtClean="0"/>
              <a:t> for di </a:t>
            </a:r>
            <a:r>
              <a:rPr lang="en-US" b="1" dirty="0" err="1" smtClean="0"/>
              <a:t>comunidad</a:t>
            </a:r>
            <a:r>
              <a:rPr lang="en-US" b="1" dirty="0" smtClean="0"/>
              <a:t> </a:t>
            </a:r>
            <a:r>
              <a:rPr lang="en-US" dirty="0" smtClean="0"/>
              <a:t>→ </a:t>
            </a:r>
            <a:r>
              <a:rPr lang="en-US" dirty="0" err="1" smtClean="0"/>
              <a:t>gremio</a:t>
            </a:r>
            <a:r>
              <a:rPr lang="en-US" dirty="0" smtClean="0"/>
              <a:t> social y </a:t>
            </a:r>
            <a:r>
              <a:rPr lang="en-US" dirty="0" err="1" smtClean="0"/>
              <a:t>agrupashon</a:t>
            </a:r>
            <a:r>
              <a:rPr lang="en-US" dirty="0" smtClean="0"/>
              <a:t> </a:t>
            </a:r>
            <a:r>
              <a:rPr lang="en-US" dirty="0" err="1" smtClean="0"/>
              <a:t>comunitario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			         (</a:t>
            </a:r>
            <a:r>
              <a:rPr lang="en-US" dirty="0" err="1" smtClean="0"/>
              <a:t>esnan</a:t>
            </a:r>
            <a:r>
              <a:rPr lang="en-US" dirty="0" smtClean="0"/>
              <a:t> cu ta </a:t>
            </a:r>
            <a:r>
              <a:rPr lang="en-US" dirty="0" err="1" smtClean="0"/>
              <a:t>paga</a:t>
            </a:r>
            <a:r>
              <a:rPr lang="en-US" dirty="0" smtClean="0"/>
              <a:t> e </a:t>
            </a:r>
            <a:r>
              <a:rPr lang="en-US" dirty="0" err="1" smtClean="0"/>
              <a:t>consecuencianan</a:t>
            </a:r>
            <a:r>
              <a:rPr lang="en-US" dirty="0" smtClean="0"/>
              <a:t>!)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 err="1" smtClean="0"/>
              <a:t>Cambio</a:t>
            </a:r>
            <a:r>
              <a:rPr lang="en-US" b="1" dirty="0" smtClean="0"/>
              <a:t> a base di </a:t>
            </a:r>
            <a:r>
              <a:rPr lang="en-US" b="1" dirty="0" err="1" smtClean="0"/>
              <a:t>dialogo</a:t>
            </a:r>
            <a:r>
              <a:rPr lang="en-US" b="1" dirty="0"/>
              <a:t> </a:t>
            </a:r>
            <a:r>
              <a:rPr lang="en-US" b="1" dirty="0" smtClean="0"/>
              <a:t>   </a:t>
            </a:r>
            <a:r>
              <a:rPr lang="en-US" dirty="0" smtClean="0"/>
              <a:t>→ </a:t>
            </a:r>
            <a:r>
              <a:rPr lang="en-US" dirty="0" err="1" smtClean="0"/>
              <a:t>convence</a:t>
            </a:r>
            <a:r>
              <a:rPr lang="en-US" dirty="0" smtClean="0"/>
              <a:t> tur stakeholder cu e </a:t>
            </a:r>
            <a:r>
              <a:rPr lang="en-US" u="sng" dirty="0" err="1" smtClean="0"/>
              <a:t>interes</a:t>
            </a:r>
            <a:r>
              <a:rPr lang="en-US" dirty="0" smtClean="0"/>
              <a:t> 					         </a:t>
            </a:r>
            <a:r>
              <a:rPr lang="en-US" u="sng" dirty="0" smtClean="0"/>
              <a:t>general</a:t>
            </a:r>
            <a:r>
              <a:rPr lang="en-US" dirty="0" smtClean="0"/>
              <a:t> </a:t>
            </a:r>
            <a:r>
              <a:rPr lang="en-US" dirty="0" err="1" smtClean="0"/>
              <a:t>mester</a:t>
            </a:r>
            <a:r>
              <a:rPr lang="en-US" dirty="0" smtClean="0"/>
              <a:t> ta e </a:t>
            </a:r>
            <a:r>
              <a:rPr lang="en-US" dirty="0" err="1" smtClean="0"/>
              <a:t>enfoke</a:t>
            </a:r>
            <a:r>
              <a:rPr lang="en-US" dirty="0" smtClean="0"/>
              <a:t> principal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Punto di </a:t>
            </a:r>
            <a:r>
              <a:rPr lang="en-US" b="1" dirty="0" err="1" smtClean="0">
                <a:solidFill>
                  <a:srgbClr val="FF0000"/>
                </a:solidFill>
              </a:rPr>
              <a:t>salida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→ (</a:t>
            </a:r>
            <a:r>
              <a:rPr lang="en-US" dirty="0" err="1" smtClean="0">
                <a:solidFill>
                  <a:srgbClr val="FF0000"/>
                </a:solidFill>
              </a:rPr>
              <a:t>casi</a:t>
            </a:r>
            <a:r>
              <a:rPr lang="en-US" dirty="0" smtClean="0">
                <a:solidFill>
                  <a:srgbClr val="FF0000"/>
                </a:solidFill>
              </a:rPr>
              <a:t>) tur </a:t>
            </a:r>
            <a:r>
              <a:rPr lang="en-US" dirty="0" err="1" smtClean="0">
                <a:solidFill>
                  <a:srgbClr val="FF0000"/>
                </a:solidFill>
              </a:rPr>
              <a:t>hende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organisashon</a:t>
            </a:r>
            <a:r>
              <a:rPr lang="en-US" dirty="0" smtClean="0">
                <a:solidFill>
                  <a:srgbClr val="FF0000"/>
                </a:solidFill>
              </a:rPr>
              <a:t> y </a:t>
            </a:r>
            <a:r>
              <a:rPr lang="en-US" dirty="0" err="1" smtClean="0">
                <a:solidFill>
                  <a:srgbClr val="FF0000"/>
                </a:solidFill>
              </a:rPr>
              <a:t>instancia</a:t>
            </a:r>
            <a:r>
              <a:rPr lang="en-US" dirty="0" smtClean="0">
                <a:solidFill>
                  <a:srgbClr val="FF0000"/>
                </a:solidFill>
              </a:rPr>
              <a:t> ta co-				    	</a:t>
            </a:r>
            <a:r>
              <a:rPr lang="en-US" dirty="0" err="1" smtClean="0">
                <a:solidFill>
                  <a:srgbClr val="FF0000"/>
                </a:solidFill>
              </a:rPr>
              <a:t>responsabel</a:t>
            </a:r>
            <a:r>
              <a:rPr lang="en-US" dirty="0" smtClean="0">
                <a:solidFill>
                  <a:srgbClr val="FF0000"/>
                </a:solidFill>
              </a:rPr>
              <a:t> (sea a </a:t>
            </a:r>
            <a:r>
              <a:rPr lang="en-US" dirty="0" err="1" smtClean="0">
                <a:solidFill>
                  <a:srgbClr val="FF0000"/>
                </a:solidFill>
              </a:rPr>
              <a:t>probecha</a:t>
            </a:r>
            <a:r>
              <a:rPr lang="en-US" dirty="0" smtClean="0">
                <a:solidFill>
                  <a:srgbClr val="FF0000"/>
                </a:solidFill>
              </a:rPr>
              <a:t> of a </a:t>
            </a:r>
            <a:r>
              <a:rPr lang="en-US" dirty="0" err="1" smtClean="0">
                <a:solidFill>
                  <a:srgbClr val="FF0000"/>
                </a:solidFill>
              </a:rPr>
              <a:t>keda</a:t>
            </a:r>
            <a:r>
              <a:rPr lang="en-US" dirty="0" smtClean="0">
                <a:solidFill>
                  <a:srgbClr val="FF0000"/>
                </a:solidFill>
              </a:rPr>
              <a:t> keto pa </a:t>
            </a:r>
            <a:r>
              <a:rPr lang="en-US" dirty="0" err="1" smtClean="0">
                <a:solidFill>
                  <a:srgbClr val="FF0000"/>
                </a:solidFill>
              </a:rPr>
              <a:t>evita</a:t>
            </a:r>
            <a:r>
              <a:rPr lang="en-US" dirty="0" smtClean="0">
                <a:solidFill>
                  <a:srgbClr val="FF0000"/>
                </a:solidFill>
              </a:rPr>
              <a:t> 				</a:t>
            </a:r>
            <a:r>
              <a:rPr lang="en-US" dirty="0" err="1" smtClean="0">
                <a:solidFill>
                  <a:srgbClr val="FF0000"/>
                </a:solidFill>
              </a:rPr>
              <a:t>problema</a:t>
            </a:r>
            <a:r>
              <a:rPr lang="en-US" dirty="0" smtClean="0">
                <a:solidFill>
                  <a:srgbClr val="FF0000"/>
                </a:solidFill>
              </a:rPr>
              <a:t>!) y </a:t>
            </a:r>
            <a:r>
              <a:rPr lang="en-US" dirty="0" err="1" smtClean="0">
                <a:solidFill>
                  <a:srgbClr val="FF0000"/>
                </a:solidFill>
              </a:rPr>
              <a:t>consecuentemente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mester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yuda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carga</a:t>
            </a:r>
            <a:r>
              <a:rPr lang="en-US" dirty="0" smtClean="0">
                <a:solidFill>
                  <a:srgbClr val="FF0000"/>
                </a:solidFill>
              </a:rPr>
              <a:t> e 				</a:t>
            </a:r>
            <a:r>
              <a:rPr lang="en-US" dirty="0" err="1" smtClean="0">
                <a:solidFill>
                  <a:srgbClr val="FF0000"/>
                </a:solidFill>
              </a:rPr>
              <a:t>consecuencianan</a:t>
            </a:r>
            <a:r>
              <a:rPr lang="en-US" dirty="0" smtClean="0">
                <a:solidFill>
                  <a:srgbClr val="FF0000"/>
                </a:solidFill>
              </a:rPr>
              <a:t> di e </a:t>
            </a:r>
            <a:r>
              <a:rPr lang="en-US" dirty="0" err="1" smtClean="0">
                <a:solidFill>
                  <a:srgbClr val="FF0000"/>
                </a:solidFill>
              </a:rPr>
              <a:t>maneho</a:t>
            </a:r>
            <a:r>
              <a:rPr lang="en-US" dirty="0" smtClean="0">
                <a:solidFill>
                  <a:srgbClr val="FF0000"/>
                </a:solidFill>
              </a:rPr>
              <a:t> di e ultimo 3 </a:t>
            </a:r>
            <a:r>
              <a:rPr lang="en-US" dirty="0" err="1" smtClean="0">
                <a:solidFill>
                  <a:srgbClr val="FF0000"/>
                </a:solidFill>
              </a:rPr>
              <a:t>decadanan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y 			</a:t>
            </a:r>
            <a:r>
              <a:rPr lang="en-US" dirty="0" err="1" smtClean="0">
                <a:solidFill>
                  <a:srgbClr val="FF0000"/>
                </a:solidFill>
              </a:rPr>
              <a:t>aporta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na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solushon</a:t>
            </a:r>
            <a:r>
              <a:rPr lang="en-US" dirty="0" smtClean="0">
                <a:solidFill>
                  <a:srgbClr val="FF0000"/>
                </a:solidFill>
              </a:rPr>
              <a:t> pa </a:t>
            </a:r>
            <a:r>
              <a:rPr lang="en-US" dirty="0" err="1" smtClean="0">
                <a:solidFill>
                  <a:srgbClr val="FF0000"/>
                </a:solidFill>
              </a:rPr>
              <a:t>mehorashon</a:t>
            </a:r>
            <a:r>
              <a:rPr lang="en-US" dirty="0" smtClean="0">
                <a:solidFill>
                  <a:srgbClr val="FF0000"/>
                </a:solidFill>
              </a:rPr>
              <a:t> di </a:t>
            </a:r>
            <a:r>
              <a:rPr lang="en-US" dirty="0" err="1" smtClean="0">
                <a:solidFill>
                  <a:srgbClr val="FF0000"/>
                </a:solidFill>
              </a:rPr>
              <a:t>nos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situashon</a:t>
            </a:r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“</a:t>
            </a:r>
            <a:r>
              <a:rPr lang="en-US" b="1" dirty="0" err="1" smtClean="0">
                <a:solidFill>
                  <a:srgbClr val="FF0000"/>
                </a:solidFill>
              </a:rPr>
              <a:t>Politica</a:t>
            </a:r>
            <a:r>
              <a:rPr lang="en-US" b="1" dirty="0" smtClean="0">
                <a:solidFill>
                  <a:srgbClr val="FF0000"/>
                </a:solidFill>
              </a:rPr>
              <a:t> no ta cambia</a:t>
            </a:r>
            <a:r>
              <a:rPr lang="en-US" dirty="0" smtClean="0">
                <a:solidFill>
                  <a:srgbClr val="FF0000"/>
                </a:solidFill>
              </a:rPr>
              <a:t>” → ni contra </a:t>
            </a:r>
            <a:r>
              <a:rPr lang="en-US" dirty="0" err="1" smtClean="0">
                <a:solidFill>
                  <a:srgbClr val="FF0000"/>
                </a:solidFill>
              </a:rPr>
              <a:t>preshon</a:t>
            </a:r>
            <a:r>
              <a:rPr lang="en-US" dirty="0" smtClean="0">
                <a:solidFill>
                  <a:srgbClr val="FF0000"/>
                </a:solidFill>
              </a:rPr>
              <a:t> (</a:t>
            </a:r>
            <a:r>
              <a:rPr lang="en-US" dirty="0" err="1" smtClean="0">
                <a:solidFill>
                  <a:srgbClr val="FF0000"/>
                </a:solidFill>
              </a:rPr>
              <a:t>positivo</a:t>
            </a:r>
            <a:r>
              <a:rPr lang="en-US" dirty="0" smtClean="0">
                <a:solidFill>
                  <a:srgbClr val="FF0000"/>
                </a:solidFill>
              </a:rPr>
              <a:t>!) di 100.000 					  </a:t>
            </a:r>
            <a:r>
              <a:rPr lang="en-US" dirty="0" err="1" smtClean="0">
                <a:solidFill>
                  <a:srgbClr val="FF0000"/>
                </a:solidFill>
              </a:rPr>
              <a:t>ciudadano</a:t>
            </a:r>
            <a:r>
              <a:rPr lang="en-US" dirty="0" smtClean="0">
                <a:solidFill>
                  <a:srgbClr val="FF0000"/>
                </a:solidFill>
              </a:rPr>
              <a:t> y un gran </a:t>
            </a:r>
            <a:r>
              <a:rPr lang="en-US" dirty="0" err="1" smtClean="0">
                <a:solidFill>
                  <a:srgbClr val="FF0000"/>
                </a:solidFill>
              </a:rPr>
              <a:t>cantidad</a:t>
            </a:r>
            <a:r>
              <a:rPr lang="en-US" dirty="0" smtClean="0">
                <a:solidFill>
                  <a:srgbClr val="FF0000"/>
                </a:solidFill>
              </a:rPr>
              <a:t> di </a:t>
            </a:r>
            <a:r>
              <a:rPr lang="en-US" dirty="0" err="1" smtClean="0">
                <a:solidFill>
                  <a:srgbClr val="FF0000"/>
                </a:solidFill>
              </a:rPr>
              <a:t>organisashon</a:t>
            </a:r>
            <a:r>
              <a:rPr lang="en-US" dirty="0" smtClean="0">
                <a:solidFill>
                  <a:srgbClr val="FF0000"/>
                </a:solidFill>
              </a:rPr>
              <a:t>?</a:t>
            </a:r>
            <a:endParaRPr lang="nl-N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95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NA CAMINDA PA GOBERNASHON DI CALIDAD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15290" y="1825624"/>
            <a:ext cx="5292992" cy="458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87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UN EXPERENCIA PERSONAL</a:t>
            </a:r>
            <a:br>
              <a:rPr lang="en-US" b="1" dirty="0" smtClean="0">
                <a:solidFill>
                  <a:srgbClr val="0070C0"/>
                </a:solidFill>
              </a:rPr>
            </a:br>
            <a:r>
              <a:rPr lang="en-US" sz="2200" b="1" dirty="0" smtClean="0">
                <a:solidFill>
                  <a:srgbClr val="0070C0"/>
                </a:solidFill>
              </a:rPr>
              <a:t>PRINCIPIO DI UN LUCHA CONTRA MAL GOBERNASHON</a:t>
            </a:r>
            <a:endParaRPr lang="nl-NL" sz="2200" b="1" dirty="0">
              <a:solidFill>
                <a:srgbClr val="0070C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E ideal pa </a:t>
            </a:r>
            <a:r>
              <a:rPr lang="en-US" sz="2400" dirty="0" err="1" smtClean="0"/>
              <a:t>Caminda</a:t>
            </a:r>
            <a:r>
              <a:rPr lang="en-US" sz="2400" dirty="0" smtClean="0"/>
              <a:t> pa </a:t>
            </a:r>
            <a:r>
              <a:rPr lang="en-US" sz="2400" dirty="0" err="1" smtClean="0"/>
              <a:t>bicicleta</a:t>
            </a:r>
            <a:endParaRPr lang="en-US" sz="2400" dirty="0" smtClean="0"/>
          </a:p>
          <a:p>
            <a:r>
              <a:rPr lang="en-US" sz="2400" dirty="0" err="1" smtClean="0"/>
              <a:t>Placa</a:t>
            </a:r>
            <a:r>
              <a:rPr lang="en-US" sz="2400" dirty="0" smtClean="0"/>
              <a:t> pa firma di </a:t>
            </a:r>
            <a:r>
              <a:rPr lang="en-US" sz="2400" dirty="0" err="1" smtClean="0"/>
              <a:t>ministro</a:t>
            </a:r>
            <a:endParaRPr lang="en-US" sz="2400" dirty="0" smtClean="0"/>
          </a:p>
          <a:p>
            <a:r>
              <a:rPr lang="en-US" sz="2400" dirty="0" err="1" smtClean="0"/>
              <a:t>Negoshi</a:t>
            </a:r>
            <a:r>
              <a:rPr lang="en-US" sz="2400" dirty="0" smtClean="0"/>
              <a:t> di firma: </a:t>
            </a:r>
            <a:r>
              <a:rPr lang="en-US" sz="2400" dirty="0" err="1" smtClean="0"/>
              <a:t>excepshon</a:t>
            </a:r>
            <a:r>
              <a:rPr lang="en-US" sz="2400" dirty="0" smtClean="0"/>
              <a:t> of </a:t>
            </a:r>
            <a:r>
              <a:rPr lang="en-US" sz="2400" dirty="0" err="1" smtClean="0"/>
              <a:t>regla</a:t>
            </a:r>
            <a:r>
              <a:rPr lang="en-US" sz="2400" dirty="0" smtClean="0"/>
              <a:t>?</a:t>
            </a:r>
          </a:p>
          <a:p>
            <a:r>
              <a:rPr lang="en-US" sz="2400" dirty="0" err="1" smtClean="0"/>
              <a:t>Analisis</a:t>
            </a:r>
            <a:r>
              <a:rPr lang="en-US" sz="2400" dirty="0" smtClean="0"/>
              <a:t> di </a:t>
            </a:r>
            <a:r>
              <a:rPr lang="en-US" sz="2400" dirty="0" err="1" smtClean="0"/>
              <a:t>raport</a:t>
            </a:r>
            <a:r>
              <a:rPr lang="en-US" sz="2400" dirty="0" smtClean="0"/>
              <a:t> di </a:t>
            </a:r>
            <a:r>
              <a:rPr lang="en-US" sz="2400" dirty="0" err="1" smtClean="0"/>
              <a:t>instancia</a:t>
            </a:r>
            <a:r>
              <a:rPr lang="en-US" sz="2400" dirty="0" smtClean="0"/>
              <a:t> di control y </a:t>
            </a:r>
            <a:r>
              <a:rPr lang="en-US" sz="2400" dirty="0" err="1" smtClean="0"/>
              <a:t>conseho</a:t>
            </a:r>
            <a:endParaRPr lang="en-US" sz="2400" dirty="0" smtClean="0"/>
          </a:p>
          <a:p>
            <a:r>
              <a:rPr lang="en-US" sz="2400" dirty="0" err="1" smtClean="0"/>
              <a:t>Conclushon</a:t>
            </a:r>
            <a:r>
              <a:rPr lang="en-US" sz="2400" dirty="0" smtClean="0"/>
              <a:t> → </a:t>
            </a:r>
            <a:r>
              <a:rPr lang="en-US" sz="2400" dirty="0" err="1" smtClean="0"/>
              <a:t>gobernashon</a:t>
            </a:r>
            <a:r>
              <a:rPr lang="en-US" sz="2400" dirty="0" smtClean="0"/>
              <a:t> ta </a:t>
            </a:r>
            <a:r>
              <a:rPr lang="en-US" sz="2400" dirty="0" err="1" smtClean="0"/>
              <a:t>negoshi</a:t>
            </a:r>
            <a:r>
              <a:rPr lang="en-US" sz="2400" dirty="0" smtClean="0"/>
              <a:t> (</a:t>
            </a:r>
            <a:r>
              <a:rPr lang="en-US" sz="2400" dirty="0" err="1" smtClean="0"/>
              <a:t>specialmente</a:t>
            </a:r>
            <a:r>
              <a:rPr lang="en-US" sz="2400" dirty="0" smtClean="0"/>
              <a:t> </a:t>
            </a:r>
            <a:r>
              <a:rPr lang="en-US" sz="2400" dirty="0" err="1" smtClean="0"/>
              <a:t>trayecto</a:t>
            </a:r>
            <a:r>
              <a:rPr lang="en-US" sz="2400" dirty="0" smtClean="0"/>
              <a:t> di </a:t>
            </a:r>
            <a:r>
              <a:rPr lang="en-US" sz="2400" dirty="0" err="1" smtClean="0"/>
              <a:t>permiso</a:t>
            </a:r>
            <a:r>
              <a:rPr lang="en-US" sz="2400" dirty="0" smtClean="0"/>
              <a:t>)</a:t>
            </a:r>
          </a:p>
          <a:p>
            <a:r>
              <a:rPr lang="en-US" sz="2400" dirty="0" err="1" smtClean="0"/>
              <a:t>Concientisashon</a:t>
            </a:r>
            <a:r>
              <a:rPr lang="en-US" sz="2400" dirty="0" smtClean="0"/>
              <a:t> di </a:t>
            </a:r>
            <a:r>
              <a:rPr lang="en-US" sz="2400" dirty="0" err="1" smtClean="0"/>
              <a:t>comunidad</a:t>
            </a:r>
            <a:r>
              <a:rPr lang="en-US" sz="2400" dirty="0" smtClean="0"/>
              <a:t> → - ‘Bon </a:t>
            </a:r>
            <a:r>
              <a:rPr lang="en-US" sz="2400" dirty="0" err="1" smtClean="0"/>
              <a:t>gobernashon</a:t>
            </a:r>
            <a:r>
              <a:rPr lang="en-US" sz="2400" dirty="0" smtClean="0"/>
              <a:t> y e </a:t>
            </a:r>
            <a:r>
              <a:rPr lang="en-US" sz="2400" dirty="0" err="1" smtClean="0"/>
              <a:t>realidad</a:t>
            </a:r>
            <a:r>
              <a:rPr lang="en-US" sz="2400" dirty="0" smtClean="0"/>
              <a:t> politico’ 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			      - ‘25 </a:t>
            </a:r>
            <a:r>
              <a:rPr lang="en-US" sz="2400" dirty="0" err="1" smtClean="0"/>
              <a:t>aña</a:t>
            </a:r>
            <a:r>
              <a:rPr lang="en-US" sz="2400" dirty="0" smtClean="0"/>
              <a:t> Status </a:t>
            </a:r>
            <a:r>
              <a:rPr lang="en-US" sz="2400" dirty="0" err="1" smtClean="0"/>
              <a:t>Aparte</a:t>
            </a:r>
            <a:r>
              <a:rPr lang="en-US" sz="2400" dirty="0" smtClean="0"/>
              <a:t>; un </a:t>
            </a:r>
            <a:r>
              <a:rPr lang="en-US" sz="2400" dirty="0" err="1" smtClean="0"/>
              <a:t>paraiso</a:t>
            </a:r>
            <a:r>
              <a:rPr lang="en-US" sz="2400" dirty="0" smtClean="0"/>
              <a:t> politico’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			      - www.HarmoniAruba.org   </a:t>
            </a:r>
          </a:p>
          <a:p>
            <a:r>
              <a:rPr lang="en-US" sz="2400" dirty="0" smtClean="0"/>
              <a:t>Di </a:t>
            </a:r>
            <a:r>
              <a:rPr lang="en-US" sz="2400" dirty="0" err="1" smtClean="0"/>
              <a:t>concientisashon</a:t>
            </a:r>
            <a:r>
              <a:rPr lang="en-US" sz="2400" dirty="0" smtClean="0"/>
              <a:t> pa </a:t>
            </a:r>
            <a:r>
              <a:rPr lang="en-US" sz="2400" dirty="0" err="1" smtClean="0"/>
              <a:t>acshon</a:t>
            </a:r>
            <a:r>
              <a:rPr lang="en-US" sz="2400" dirty="0" smtClean="0"/>
              <a:t>   → </a:t>
            </a:r>
            <a:r>
              <a:rPr lang="en-US" sz="2400" b="1" dirty="0" err="1" smtClean="0"/>
              <a:t>Fundashon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Gobernashon</a:t>
            </a:r>
            <a:r>
              <a:rPr lang="en-US" sz="2400" b="1" dirty="0" smtClean="0"/>
              <a:t> di </a:t>
            </a:r>
            <a:r>
              <a:rPr lang="en-US" sz="2400" b="1" dirty="0" err="1" smtClean="0"/>
              <a:t>Calidad</a:t>
            </a:r>
            <a:r>
              <a:rPr lang="en-US" sz="2400" b="1" dirty="0" smtClean="0"/>
              <a:t> Aruba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77910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NA CAMINDA PA GOBERNASHON DI CALIDAD</a:t>
            </a:r>
            <a:endParaRPr lang="nl-NL" b="1" dirty="0">
              <a:solidFill>
                <a:srgbClr val="0070C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 err="1" smtClean="0"/>
              <a:t>Rebiba</a:t>
            </a:r>
            <a:r>
              <a:rPr lang="en-US" b="1" dirty="0" smtClean="0"/>
              <a:t> Protocol 2000 </a:t>
            </a:r>
            <a:r>
              <a:rPr lang="en-US" dirty="0" smtClean="0"/>
              <a:t>→ </a:t>
            </a:r>
            <a:r>
              <a:rPr lang="en-US" dirty="0" err="1"/>
              <a:t>A</a:t>
            </a:r>
            <a:r>
              <a:rPr lang="en-US" dirty="0" err="1" smtClean="0"/>
              <a:t>ctualisa</a:t>
            </a:r>
            <a:r>
              <a:rPr lang="en-US" dirty="0" smtClean="0"/>
              <a:t> y </a:t>
            </a:r>
            <a:r>
              <a:rPr lang="en-US" dirty="0" err="1" smtClean="0"/>
              <a:t>implementa</a:t>
            </a:r>
            <a:r>
              <a:rPr lang="en-US" dirty="0" smtClean="0"/>
              <a:t> di </a:t>
            </a:r>
            <a:r>
              <a:rPr lang="en-US" dirty="0" err="1" smtClean="0"/>
              <a:t>biaha</a:t>
            </a:r>
            <a:r>
              <a:rPr lang="en-US" dirty="0" smtClean="0"/>
              <a:t> </a:t>
            </a:r>
            <a:r>
              <a:rPr lang="en-US" dirty="0" err="1" smtClean="0"/>
              <a:t>segun</a:t>
            </a:r>
            <a:r>
              <a:rPr lang="en-US" dirty="0" smtClean="0"/>
              <a:t> e 					           </a:t>
            </a:r>
            <a:r>
              <a:rPr lang="en-US" dirty="0" err="1" smtClean="0"/>
              <a:t>espirito</a:t>
            </a:r>
            <a:r>
              <a:rPr lang="en-US" dirty="0" smtClean="0"/>
              <a:t> di </a:t>
            </a:r>
            <a:r>
              <a:rPr lang="en-US" dirty="0" err="1" smtClean="0"/>
              <a:t>Raport</a:t>
            </a:r>
            <a:r>
              <a:rPr lang="en-US" dirty="0" smtClean="0"/>
              <a:t> </a:t>
            </a:r>
            <a:r>
              <a:rPr lang="en-US" dirty="0" err="1" smtClean="0"/>
              <a:t>Calidad</a:t>
            </a:r>
            <a:r>
              <a:rPr lang="en-US" dirty="0" smtClean="0"/>
              <a:t> (Protocol 2016)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b="1" dirty="0" err="1" smtClean="0"/>
              <a:t>Ruta</a:t>
            </a:r>
            <a:r>
              <a:rPr lang="en-US" b="1" dirty="0" smtClean="0"/>
              <a:t> di tempo</a:t>
            </a:r>
            <a:r>
              <a:rPr lang="en-US" dirty="0" smtClean="0"/>
              <a:t>	        → </a:t>
            </a:r>
            <a:r>
              <a:rPr lang="en-US" dirty="0" err="1"/>
              <a:t>L</a:t>
            </a:r>
            <a:r>
              <a:rPr lang="en-US" dirty="0" err="1" smtClean="0"/>
              <a:t>egalisa</a:t>
            </a:r>
            <a:r>
              <a:rPr lang="en-US" dirty="0" smtClean="0"/>
              <a:t> tur </a:t>
            </a:r>
            <a:r>
              <a:rPr lang="en-US" dirty="0" err="1" smtClean="0"/>
              <a:t>recomendashon</a:t>
            </a:r>
            <a:r>
              <a:rPr lang="en-US" dirty="0" smtClean="0"/>
              <a:t> (</a:t>
            </a:r>
            <a:r>
              <a:rPr lang="en-US" dirty="0" err="1" smtClean="0"/>
              <a:t>actualisa</a:t>
            </a:r>
            <a:r>
              <a:rPr lang="en-US" dirty="0" smtClean="0"/>
              <a:t>!) 					             </a:t>
            </a:r>
            <a:r>
              <a:rPr lang="en-US" dirty="0" err="1" smtClean="0"/>
              <a:t>integralmente</a:t>
            </a:r>
            <a:r>
              <a:rPr lang="en-US" dirty="0" smtClean="0"/>
              <a:t> </a:t>
            </a:r>
            <a:r>
              <a:rPr lang="en-US" dirty="0" err="1" smtClean="0"/>
              <a:t>prome</a:t>
            </a:r>
            <a:r>
              <a:rPr lang="en-US" dirty="0" smtClean="0"/>
              <a:t> cu 1-1-2017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b="1" dirty="0" err="1" smtClean="0"/>
              <a:t>Conveni</a:t>
            </a:r>
            <a:r>
              <a:rPr lang="en-US" b="1" dirty="0" smtClean="0"/>
              <a:t> </a:t>
            </a:r>
            <a:r>
              <a:rPr lang="en-US" b="1" dirty="0" err="1" smtClean="0"/>
              <a:t>sancshon</a:t>
            </a:r>
            <a:r>
              <a:rPr lang="en-US" b="1" dirty="0"/>
              <a:t> </a:t>
            </a:r>
            <a:r>
              <a:rPr lang="en-US" b="1" dirty="0" smtClean="0"/>
              <a:t>      </a:t>
            </a:r>
            <a:r>
              <a:rPr lang="en-US" dirty="0" smtClean="0"/>
              <a:t>→ Den </a:t>
            </a:r>
            <a:r>
              <a:rPr lang="en-US" dirty="0" err="1" smtClean="0"/>
              <a:t>caso</a:t>
            </a:r>
            <a:r>
              <a:rPr lang="en-US" dirty="0" smtClean="0"/>
              <a:t> cu </a:t>
            </a:r>
            <a:r>
              <a:rPr lang="en-US" dirty="0" err="1"/>
              <a:t>G</a:t>
            </a:r>
            <a:r>
              <a:rPr lang="en-US" dirty="0" err="1" smtClean="0"/>
              <a:t>obierno</a:t>
            </a:r>
            <a:r>
              <a:rPr lang="en-US" dirty="0" smtClean="0"/>
              <a:t>/</a:t>
            </a:r>
            <a:r>
              <a:rPr lang="en-US" dirty="0" err="1" smtClean="0"/>
              <a:t>Parlamento</a:t>
            </a:r>
            <a:r>
              <a:rPr lang="en-US" dirty="0" smtClean="0"/>
              <a:t> no </a:t>
            </a:r>
            <a:r>
              <a:rPr lang="en-US" dirty="0" err="1" smtClean="0"/>
              <a:t>cumpli</a:t>
            </a:r>
            <a:r>
              <a:rPr lang="en-US" dirty="0" smtClean="0"/>
              <a:t> 				           cu e </a:t>
            </a:r>
            <a:r>
              <a:rPr lang="en-US" dirty="0" err="1" smtClean="0"/>
              <a:t>acuerdonan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en-US" b="1" dirty="0" err="1" smtClean="0"/>
              <a:t>Resultado</a:t>
            </a:r>
            <a:r>
              <a:rPr lang="en-US" b="1" dirty="0" smtClean="0"/>
              <a:t> </a:t>
            </a:r>
            <a:r>
              <a:rPr lang="en-US" dirty="0" smtClean="0"/>
              <a:t>		        → </a:t>
            </a:r>
            <a:r>
              <a:rPr lang="en-US" b="1" dirty="0" err="1" smtClean="0">
                <a:solidFill>
                  <a:srgbClr val="FF0000"/>
                </a:solidFill>
              </a:rPr>
              <a:t>Gobernashon</a:t>
            </a:r>
            <a:r>
              <a:rPr lang="en-US" b="1" dirty="0" smtClean="0">
                <a:solidFill>
                  <a:srgbClr val="FF0000"/>
                </a:solidFill>
              </a:rPr>
              <a:t> di </a:t>
            </a:r>
            <a:r>
              <a:rPr lang="en-US" b="1" dirty="0" err="1" smtClean="0">
                <a:solidFill>
                  <a:srgbClr val="FF0000"/>
                </a:solidFill>
              </a:rPr>
              <a:t>calidad</a:t>
            </a:r>
            <a:r>
              <a:rPr lang="en-US" b="1" dirty="0" smtClean="0">
                <a:solidFill>
                  <a:srgbClr val="FF0000"/>
                </a:solidFill>
              </a:rPr>
              <a:t> lo </a:t>
            </a:r>
            <a:r>
              <a:rPr lang="en-US" b="1" dirty="0" err="1" smtClean="0">
                <a:solidFill>
                  <a:srgbClr val="FF0000"/>
                </a:solidFill>
              </a:rPr>
              <a:t>scapa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centenares</a:t>
            </a:r>
            <a:r>
              <a:rPr lang="en-US" b="1" dirty="0" smtClean="0">
                <a:solidFill>
                  <a:srgbClr val="FF0000"/>
                </a:solidFill>
              </a:rPr>
              <a:t>  				             di </a:t>
            </a:r>
            <a:r>
              <a:rPr lang="en-US" b="1" dirty="0" err="1" smtClean="0">
                <a:solidFill>
                  <a:srgbClr val="FF0000"/>
                </a:solidFill>
              </a:rPr>
              <a:t>miyon</a:t>
            </a:r>
            <a:r>
              <a:rPr lang="en-US" b="1" dirty="0" smtClean="0">
                <a:solidFill>
                  <a:srgbClr val="FF0000"/>
                </a:solidFill>
              </a:rPr>
              <a:t> di florin pa </a:t>
            </a:r>
            <a:r>
              <a:rPr lang="en-US" b="1" dirty="0" err="1" smtClean="0">
                <a:solidFill>
                  <a:srgbClr val="FF0000"/>
                </a:solidFill>
              </a:rPr>
              <a:t>comunidad</a:t>
            </a:r>
            <a:r>
              <a:rPr lang="en-US" b="1" dirty="0" smtClean="0">
                <a:solidFill>
                  <a:srgbClr val="FF0000"/>
                </a:solidFill>
              </a:rPr>
              <a:t> di Aruba 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4466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079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‘PROTOCOL 2016’</a:t>
            </a:r>
            <a:endParaRPr lang="nl-NL" b="1" dirty="0">
              <a:solidFill>
                <a:srgbClr val="0070C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242204"/>
            <a:ext cx="10515600" cy="5158596"/>
          </a:xfrm>
        </p:spPr>
        <p:txBody>
          <a:bodyPr/>
          <a:lstStyle/>
          <a:p>
            <a:r>
              <a:rPr lang="en-US" dirty="0" smtClean="0"/>
              <a:t>Ta (re)</a:t>
            </a:r>
            <a:r>
              <a:rPr lang="en-US" dirty="0" err="1" smtClean="0"/>
              <a:t>afirma</a:t>
            </a:r>
            <a:r>
              <a:rPr lang="en-US" dirty="0" smtClean="0"/>
              <a:t> e </a:t>
            </a:r>
            <a:r>
              <a:rPr lang="en-US" dirty="0" err="1" smtClean="0"/>
              <a:t>palabrashonnan</a:t>
            </a:r>
            <a:r>
              <a:rPr lang="en-US" dirty="0" smtClean="0"/>
              <a:t> </a:t>
            </a:r>
            <a:r>
              <a:rPr lang="en-US" dirty="0" err="1" smtClean="0"/>
              <a:t>manera</a:t>
            </a:r>
            <a:r>
              <a:rPr lang="en-US" dirty="0" smtClean="0"/>
              <a:t> </a:t>
            </a:r>
            <a:r>
              <a:rPr lang="en-US" dirty="0" err="1" smtClean="0"/>
              <a:t>acorda</a:t>
            </a:r>
            <a:r>
              <a:rPr lang="en-US" dirty="0" smtClean="0"/>
              <a:t> den Protocol 2000</a:t>
            </a:r>
          </a:p>
          <a:p>
            <a:r>
              <a:rPr lang="en-US" dirty="0" smtClean="0"/>
              <a:t>Ta </a:t>
            </a:r>
            <a:r>
              <a:rPr lang="en-US" dirty="0" err="1" smtClean="0"/>
              <a:t>conveni</a:t>
            </a:r>
            <a:r>
              <a:rPr lang="en-US" dirty="0" smtClean="0"/>
              <a:t> cu lo </a:t>
            </a:r>
            <a:r>
              <a:rPr lang="en-US" dirty="0" err="1" smtClean="0"/>
              <a:t>implementa</a:t>
            </a:r>
            <a:r>
              <a:rPr lang="en-US" dirty="0" smtClean="0"/>
              <a:t> e </a:t>
            </a:r>
            <a:r>
              <a:rPr lang="en-US" dirty="0" err="1" smtClean="0"/>
              <a:t>palabrashonnan</a:t>
            </a:r>
            <a:r>
              <a:rPr lang="en-US" dirty="0" smtClean="0"/>
              <a:t> </a:t>
            </a:r>
            <a:r>
              <a:rPr lang="en-US" dirty="0" err="1" smtClean="0"/>
              <a:t>prome</a:t>
            </a:r>
            <a:r>
              <a:rPr lang="en-US" dirty="0" smtClean="0"/>
              <a:t> cu 1-1-2017</a:t>
            </a:r>
          </a:p>
          <a:p>
            <a:r>
              <a:rPr lang="en-US" dirty="0" smtClean="0"/>
              <a:t>Ta </a:t>
            </a:r>
            <a:r>
              <a:rPr lang="en-US" dirty="0" err="1" smtClean="0"/>
              <a:t>conveni</a:t>
            </a:r>
            <a:r>
              <a:rPr lang="en-US" dirty="0" smtClean="0"/>
              <a:t> cu lo </a:t>
            </a:r>
            <a:r>
              <a:rPr lang="en-US" dirty="0" err="1" smtClean="0"/>
              <a:t>actualisa</a:t>
            </a:r>
            <a:r>
              <a:rPr lang="en-US" dirty="0" smtClean="0"/>
              <a:t> e </a:t>
            </a:r>
            <a:r>
              <a:rPr lang="en-US" dirty="0" err="1" smtClean="0"/>
              <a:t>recomendashonnan</a:t>
            </a:r>
            <a:r>
              <a:rPr lang="en-US" dirty="0" smtClean="0"/>
              <a:t> </a:t>
            </a:r>
            <a:r>
              <a:rPr lang="en-US" dirty="0" err="1" smtClean="0"/>
              <a:t>segun</a:t>
            </a:r>
            <a:r>
              <a:rPr lang="en-US" dirty="0" smtClean="0"/>
              <a:t> </a:t>
            </a:r>
            <a:r>
              <a:rPr lang="en-US" dirty="0" err="1" smtClean="0"/>
              <a:t>desaroyo</a:t>
            </a:r>
            <a:r>
              <a:rPr lang="en-US" dirty="0" smtClean="0"/>
              <a:t> y </a:t>
            </a:r>
            <a:r>
              <a:rPr lang="en-US" dirty="0" err="1" smtClean="0"/>
              <a:t>punto</a:t>
            </a:r>
            <a:r>
              <a:rPr lang="en-US" dirty="0" smtClean="0"/>
              <a:t> di </a:t>
            </a:r>
            <a:r>
              <a:rPr lang="en-US" dirty="0" err="1" smtClean="0"/>
              <a:t>bista</a:t>
            </a:r>
            <a:r>
              <a:rPr lang="en-US" dirty="0" smtClean="0"/>
              <a:t> </a:t>
            </a:r>
            <a:r>
              <a:rPr lang="en-US" dirty="0" err="1" smtClean="0"/>
              <a:t>nobo</a:t>
            </a:r>
            <a:r>
              <a:rPr lang="en-US" dirty="0" smtClean="0"/>
              <a:t> di e ultimo 15 </a:t>
            </a:r>
            <a:r>
              <a:rPr lang="en-US" dirty="0" err="1" smtClean="0"/>
              <a:t>añanan</a:t>
            </a:r>
            <a:endParaRPr lang="en-US" dirty="0"/>
          </a:p>
          <a:p>
            <a:r>
              <a:rPr lang="en-US" dirty="0"/>
              <a:t>Ta </a:t>
            </a:r>
            <a:r>
              <a:rPr lang="en-US" dirty="0" err="1"/>
              <a:t>conveni</a:t>
            </a:r>
            <a:r>
              <a:rPr lang="en-US" dirty="0"/>
              <a:t> cu </a:t>
            </a:r>
            <a:r>
              <a:rPr lang="en-US" dirty="0" err="1"/>
              <a:t>Gobierno</a:t>
            </a:r>
            <a:r>
              <a:rPr lang="en-US" dirty="0"/>
              <a:t> y </a:t>
            </a:r>
            <a:r>
              <a:rPr lang="en-US" dirty="0" err="1"/>
              <a:t>partido</a:t>
            </a:r>
            <a:r>
              <a:rPr lang="en-US" dirty="0"/>
              <a:t> politico </a:t>
            </a:r>
            <a:r>
              <a:rPr lang="en-US" dirty="0" err="1"/>
              <a:t>sigui</a:t>
            </a:r>
            <a:r>
              <a:rPr lang="en-US" dirty="0"/>
              <a:t> </a:t>
            </a:r>
            <a:r>
              <a:rPr lang="en-US" dirty="0" err="1"/>
              <a:t>goberna</a:t>
            </a:r>
            <a:r>
              <a:rPr lang="en-US" dirty="0"/>
              <a:t>/</a:t>
            </a:r>
            <a:r>
              <a:rPr lang="en-US" dirty="0" err="1"/>
              <a:t>actua</a:t>
            </a:r>
            <a:r>
              <a:rPr lang="en-US" dirty="0"/>
              <a:t> tur </a:t>
            </a:r>
            <a:r>
              <a:rPr lang="en-US" dirty="0" err="1"/>
              <a:t>esten</a:t>
            </a:r>
            <a:r>
              <a:rPr lang="en-US" dirty="0"/>
              <a:t> den </a:t>
            </a:r>
            <a:r>
              <a:rPr lang="en-US" dirty="0" err="1"/>
              <a:t>espirito</a:t>
            </a:r>
            <a:r>
              <a:rPr lang="en-US" dirty="0"/>
              <a:t> di e </a:t>
            </a:r>
            <a:r>
              <a:rPr lang="en-US" dirty="0" err="1"/>
              <a:t>palabrashonnan</a:t>
            </a:r>
            <a:endParaRPr lang="en-US" dirty="0"/>
          </a:p>
          <a:p>
            <a:r>
              <a:rPr lang="en-US" dirty="0" smtClean="0"/>
              <a:t>Ta </a:t>
            </a:r>
            <a:r>
              <a:rPr lang="en-US" dirty="0" err="1" smtClean="0"/>
              <a:t>conveni</a:t>
            </a:r>
            <a:r>
              <a:rPr lang="en-US" dirty="0" smtClean="0"/>
              <a:t> cu tur stakeholder lo </a:t>
            </a:r>
            <a:r>
              <a:rPr lang="en-US" dirty="0" err="1" smtClean="0"/>
              <a:t>copera</a:t>
            </a:r>
            <a:r>
              <a:rPr lang="en-US" dirty="0" smtClean="0"/>
              <a:t> pa </a:t>
            </a:r>
            <a:r>
              <a:rPr lang="en-US" dirty="0" err="1" smtClean="0"/>
              <a:t>sigura</a:t>
            </a:r>
            <a:r>
              <a:rPr lang="en-US" dirty="0" smtClean="0"/>
              <a:t> cu lo </a:t>
            </a:r>
            <a:r>
              <a:rPr lang="en-US" dirty="0" err="1" smtClean="0"/>
              <a:t>cumpli</a:t>
            </a:r>
            <a:r>
              <a:rPr lang="en-US" dirty="0" smtClean="0"/>
              <a:t> cu e </a:t>
            </a:r>
            <a:r>
              <a:rPr lang="en-US" dirty="0" err="1" smtClean="0"/>
              <a:t>palabrashonnan</a:t>
            </a:r>
            <a:r>
              <a:rPr lang="en-US" dirty="0" smtClean="0"/>
              <a:t> </a:t>
            </a:r>
            <a:r>
              <a:rPr lang="en-US" dirty="0" err="1" smtClean="0"/>
              <a:t>haci</a:t>
            </a:r>
            <a:r>
              <a:rPr lang="en-US" dirty="0" smtClean="0"/>
              <a:t>, </a:t>
            </a:r>
            <a:r>
              <a:rPr lang="en-US" dirty="0" err="1" smtClean="0"/>
              <a:t>specialmente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cuanto</a:t>
            </a:r>
            <a:r>
              <a:rPr lang="en-US" dirty="0" smtClean="0"/>
              <a:t> e tempo di </a:t>
            </a:r>
            <a:r>
              <a:rPr lang="en-US" dirty="0" err="1" smtClean="0"/>
              <a:t>ehecushon</a:t>
            </a:r>
            <a:r>
              <a:rPr lang="en-US" dirty="0" smtClean="0"/>
              <a:t> y </a:t>
            </a:r>
            <a:r>
              <a:rPr lang="en-US" dirty="0" err="1" smtClean="0"/>
              <a:t>actualisashon</a:t>
            </a:r>
            <a:r>
              <a:rPr lang="en-US" dirty="0" smtClean="0"/>
              <a:t> di e </a:t>
            </a:r>
            <a:r>
              <a:rPr lang="en-US" dirty="0" err="1" smtClean="0"/>
              <a:t>recomendashonnan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61785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>
                <a:solidFill>
                  <a:srgbClr val="0070C0"/>
                </a:solidFill>
              </a:rPr>
              <a:t>www.deugdelijkbestuuraruba.org</a:t>
            </a:r>
            <a:endParaRPr lang="nl-NL" sz="6000" b="1" dirty="0">
              <a:solidFill>
                <a:srgbClr val="0070C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 smtClean="0"/>
              <a:t>Por</a:t>
            </a:r>
            <a:r>
              <a:rPr lang="en-US" b="1" dirty="0" smtClean="0"/>
              <a:t> </a:t>
            </a:r>
            <a:r>
              <a:rPr lang="en-US" b="1" dirty="0" err="1" smtClean="0"/>
              <a:t>drenta</a:t>
            </a:r>
            <a:r>
              <a:rPr lang="en-US" b="1" dirty="0" smtClean="0"/>
              <a:t> via google: </a:t>
            </a:r>
            <a:r>
              <a:rPr lang="en-US" b="1" dirty="0" smtClean="0">
                <a:solidFill>
                  <a:srgbClr val="FF0000"/>
                </a:solidFill>
              </a:rPr>
              <a:t>bon </a:t>
            </a:r>
            <a:r>
              <a:rPr lang="en-US" b="1" dirty="0" err="1" smtClean="0">
                <a:solidFill>
                  <a:srgbClr val="FF0000"/>
                </a:solidFill>
              </a:rPr>
              <a:t>gobernashon</a:t>
            </a:r>
            <a:r>
              <a:rPr lang="en-US" b="1" dirty="0" smtClean="0">
                <a:solidFill>
                  <a:srgbClr val="FF0000"/>
                </a:solidFill>
              </a:rPr>
              <a:t> aruba</a:t>
            </a:r>
          </a:p>
          <a:p>
            <a:r>
              <a:rPr lang="en-US" b="1" dirty="0" err="1" smtClean="0"/>
              <a:t>Por</a:t>
            </a:r>
            <a:r>
              <a:rPr lang="en-US" b="1" dirty="0" smtClean="0"/>
              <a:t> </a:t>
            </a:r>
            <a:r>
              <a:rPr lang="en-US" b="1" dirty="0" err="1" smtClean="0"/>
              <a:t>duna</a:t>
            </a:r>
            <a:r>
              <a:rPr lang="en-US" b="1" dirty="0" smtClean="0"/>
              <a:t> </a:t>
            </a:r>
            <a:r>
              <a:rPr lang="en-US" b="1" dirty="0" err="1" smtClean="0"/>
              <a:t>sugerencia</a:t>
            </a:r>
            <a:r>
              <a:rPr lang="en-US" b="1" dirty="0" smtClean="0"/>
              <a:t>/info</a:t>
            </a:r>
          </a:p>
          <a:p>
            <a:r>
              <a:rPr lang="en-US" b="1" dirty="0" err="1" smtClean="0"/>
              <a:t>Por</a:t>
            </a:r>
            <a:r>
              <a:rPr lang="en-US" b="1" dirty="0" smtClean="0"/>
              <a:t> </a:t>
            </a:r>
            <a:r>
              <a:rPr lang="en-US" b="1" dirty="0" err="1" smtClean="0"/>
              <a:t>busca</a:t>
            </a:r>
            <a:r>
              <a:rPr lang="en-US" b="1" dirty="0" smtClean="0"/>
              <a:t>/</a:t>
            </a:r>
            <a:r>
              <a:rPr lang="en-US" b="1" dirty="0" err="1" smtClean="0"/>
              <a:t>haya</a:t>
            </a:r>
            <a:r>
              <a:rPr lang="en-US" b="1" dirty="0" smtClean="0"/>
              <a:t> </a:t>
            </a:r>
            <a:r>
              <a:rPr lang="en-US" b="1" dirty="0" err="1" smtClean="0"/>
              <a:t>basta</a:t>
            </a:r>
            <a:r>
              <a:rPr lang="en-US" b="1" dirty="0" smtClean="0"/>
              <a:t> info </a:t>
            </a:r>
            <a:r>
              <a:rPr lang="en-US" b="1" dirty="0" err="1" smtClean="0"/>
              <a:t>tocante</a:t>
            </a:r>
            <a:r>
              <a:rPr lang="en-US" b="1" dirty="0" smtClean="0"/>
              <a:t> </a:t>
            </a:r>
            <a:r>
              <a:rPr lang="en-US" b="1" dirty="0" err="1" smtClean="0"/>
              <a:t>calidad</a:t>
            </a:r>
            <a:r>
              <a:rPr lang="en-US" b="1" dirty="0" smtClean="0"/>
              <a:t> di </a:t>
            </a:r>
            <a:r>
              <a:rPr lang="en-US" b="1" dirty="0" err="1" smtClean="0"/>
              <a:t>gobernashon</a:t>
            </a:r>
            <a:r>
              <a:rPr lang="en-US" b="1" dirty="0" smtClean="0"/>
              <a:t>, etc.</a:t>
            </a:r>
          </a:p>
          <a:p>
            <a:r>
              <a:rPr lang="en-US" b="1" dirty="0" err="1" smtClean="0"/>
              <a:t>Por</a:t>
            </a:r>
            <a:r>
              <a:rPr lang="en-US" b="1" dirty="0" smtClean="0"/>
              <a:t> </a:t>
            </a:r>
            <a:r>
              <a:rPr lang="en-US" b="1" dirty="0" err="1" smtClean="0"/>
              <a:t>yuda</a:t>
            </a:r>
            <a:r>
              <a:rPr lang="en-US" b="1" dirty="0" smtClean="0"/>
              <a:t> </a:t>
            </a:r>
            <a:r>
              <a:rPr lang="en-US" b="1" dirty="0" err="1" smtClean="0"/>
              <a:t>na</a:t>
            </a:r>
            <a:r>
              <a:rPr lang="en-US" b="1" dirty="0" smtClean="0"/>
              <a:t> </a:t>
            </a:r>
            <a:r>
              <a:rPr lang="en-US" b="1" dirty="0" err="1" smtClean="0"/>
              <a:t>difundi</a:t>
            </a:r>
            <a:r>
              <a:rPr lang="en-US" b="1" dirty="0" smtClean="0"/>
              <a:t> e info </a:t>
            </a:r>
            <a:r>
              <a:rPr lang="en-US" b="1" dirty="0" err="1" smtClean="0"/>
              <a:t>aki</a:t>
            </a:r>
            <a:r>
              <a:rPr lang="en-US" b="1" dirty="0" smtClean="0"/>
              <a:t> </a:t>
            </a:r>
            <a:r>
              <a:rPr lang="en-US" b="1" dirty="0" err="1" smtClean="0"/>
              <a:t>na</a:t>
            </a:r>
            <a:r>
              <a:rPr lang="en-US" b="1" dirty="0" smtClean="0"/>
              <a:t> </a:t>
            </a:r>
            <a:r>
              <a:rPr lang="en-US" b="1" dirty="0" err="1" smtClean="0"/>
              <a:t>interes</a:t>
            </a:r>
            <a:r>
              <a:rPr lang="en-US" b="1" dirty="0" smtClean="0"/>
              <a:t> di </a:t>
            </a:r>
            <a:r>
              <a:rPr lang="en-US" b="1" dirty="0" err="1" smtClean="0"/>
              <a:t>henter</a:t>
            </a:r>
            <a:r>
              <a:rPr lang="en-US" b="1" dirty="0" smtClean="0"/>
              <a:t> Aruba</a:t>
            </a:r>
          </a:p>
          <a:p>
            <a:r>
              <a:rPr lang="en-US" b="1" dirty="0" smtClean="0"/>
              <a:t>Un </a:t>
            </a:r>
            <a:r>
              <a:rPr lang="en-US" b="1" dirty="0" err="1" smtClean="0"/>
              <a:t>recorido</a:t>
            </a:r>
            <a:r>
              <a:rPr lang="en-US" b="1" dirty="0" smtClean="0"/>
              <a:t> di e website</a:t>
            </a:r>
          </a:p>
          <a:p>
            <a:endParaRPr lang="en-US" b="1" dirty="0" smtClean="0"/>
          </a:p>
          <a:p>
            <a:endParaRPr lang="en-US" b="1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32832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ELEMENTO NEGATIVO CU TA AFECTA CALIDAD DI GOBERNASHON SERIAMENTE</a:t>
            </a:r>
            <a:br>
              <a:rPr lang="en-US" b="1" dirty="0" smtClean="0">
                <a:solidFill>
                  <a:srgbClr val="0070C0"/>
                </a:solidFill>
              </a:rPr>
            </a:br>
            <a:r>
              <a:rPr lang="en-US" sz="2800" b="1" dirty="0" smtClean="0">
                <a:solidFill>
                  <a:srgbClr val="0070C0"/>
                </a:solidFill>
              </a:rPr>
              <a:t>E PROME 15 AÑANAN: 1986 - 2001</a:t>
            </a:r>
            <a:endParaRPr lang="nl-NL" sz="2800" b="1" dirty="0">
              <a:solidFill>
                <a:srgbClr val="0070C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825625"/>
            <a:ext cx="10609053" cy="4351338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 smtClean="0"/>
              <a:t>1- PATRONAHE POLITICO</a:t>
            </a:r>
            <a:r>
              <a:rPr lang="en-US" dirty="0" smtClean="0"/>
              <a:t>	→	- </a:t>
            </a:r>
            <a:r>
              <a:rPr lang="en-US" dirty="0" err="1" smtClean="0"/>
              <a:t>Maneho</a:t>
            </a:r>
            <a:r>
              <a:rPr lang="en-US" dirty="0" smtClean="0"/>
              <a:t> di personal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			- </a:t>
            </a:r>
            <a:r>
              <a:rPr lang="en-US" dirty="0" err="1" smtClean="0"/>
              <a:t>Privilegio</a:t>
            </a:r>
            <a:r>
              <a:rPr lang="en-US" dirty="0" smtClean="0"/>
              <a:t> (</a:t>
            </a:r>
            <a:r>
              <a:rPr lang="en-US" dirty="0" err="1" smtClean="0"/>
              <a:t>tereno</a:t>
            </a:r>
            <a:r>
              <a:rPr lang="en-US" dirty="0" smtClean="0"/>
              <a:t>, </a:t>
            </a:r>
            <a:r>
              <a:rPr lang="en-US" dirty="0" err="1" smtClean="0"/>
              <a:t>proyecto</a:t>
            </a:r>
            <a:r>
              <a:rPr lang="en-US" dirty="0" smtClean="0"/>
              <a:t>, </a:t>
            </a:r>
            <a:r>
              <a:rPr lang="en-US" dirty="0" err="1" smtClean="0"/>
              <a:t>permiso</a:t>
            </a:r>
            <a:r>
              <a:rPr lang="en-US" dirty="0" smtClean="0"/>
              <a:t>)</a:t>
            </a:r>
          </a:p>
          <a:p>
            <a:r>
              <a:rPr lang="en-US" b="1" dirty="0" smtClean="0"/>
              <a:t>2- MANEHO FIN. PESIMO	</a:t>
            </a:r>
            <a:r>
              <a:rPr lang="en-US" dirty="0" smtClean="0"/>
              <a:t>→	- </a:t>
            </a:r>
            <a:r>
              <a:rPr lang="en-US" dirty="0" err="1" smtClean="0"/>
              <a:t>Caos</a:t>
            </a:r>
            <a:r>
              <a:rPr lang="en-US" dirty="0" smtClean="0"/>
              <a:t> </a:t>
            </a:r>
            <a:r>
              <a:rPr lang="en-US" dirty="0" err="1" smtClean="0"/>
              <a:t>administrativo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			- </a:t>
            </a:r>
            <a:r>
              <a:rPr lang="en-US" dirty="0" err="1" smtClean="0"/>
              <a:t>Falta</a:t>
            </a:r>
            <a:r>
              <a:rPr lang="en-US" dirty="0" smtClean="0"/>
              <a:t> di control (CAD–ARA-</a:t>
            </a:r>
            <a:r>
              <a:rPr lang="en-US" dirty="0" err="1" smtClean="0"/>
              <a:t>Parlamento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b="1" dirty="0" smtClean="0"/>
              <a:t>3- PROYECTO DUDOSO</a:t>
            </a:r>
            <a:r>
              <a:rPr lang="en-US" dirty="0" smtClean="0"/>
              <a:t>	→	- (</a:t>
            </a:r>
            <a:r>
              <a:rPr lang="en-US" dirty="0" err="1" smtClean="0"/>
              <a:t>Garantia</a:t>
            </a:r>
            <a:r>
              <a:rPr lang="en-US" dirty="0" smtClean="0"/>
              <a:t> y </a:t>
            </a:r>
            <a:r>
              <a:rPr lang="en-US" dirty="0" err="1" smtClean="0"/>
              <a:t>renobashon</a:t>
            </a:r>
            <a:r>
              <a:rPr lang="en-US" dirty="0" smtClean="0"/>
              <a:t> di) Hotel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			- </a:t>
            </a:r>
            <a:r>
              <a:rPr lang="en-US" dirty="0" err="1" smtClean="0"/>
              <a:t>Waf</a:t>
            </a:r>
            <a:r>
              <a:rPr lang="en-US" dirty="0" smtClean="0"/>
              <a:t>-</a:t>
            </a:r>
            <a:r>
              <a:rPr lang="en-US" dirty="0" err="1" smtClean="0"/>
              <a:t>Aeropuerto</a:t>
            </a:r>
            <a:r>
              <a:rPr lang="en-US" dirty="0" smtClean="0"/>
              <a:t>-Radar-</a:t>
            </a:r>
            <a:r>
              <a:rPr lang="en-US" dirty="0" err="1" smtClean="0"/>
              <a:t>Setar</a:t>
            </a:r>
            <a:r>
              <a:rPr lang="en-US" dirty="0"/>
              <a:t>	</a:t>
            </a:r>
            <a:r>
              <a:rPr lang="en-US" dirty="0" smtClean="0"/>
              <a:t>						- </a:t>
            </a:r>
            <a:r>
              <a:rPr lang="en-US" dirty="0" err="1" smtClean="0"/>
              <a:t>Practicamente</a:t>
            </a:r>
            <a:r>
              <a:rPr lang="en-US" dirty="0" smtClean="0"/>
              <a:t> tur </a:t>
            </a:r>
            <a:r>
              <a:rPr lang="en-US" dirty="0" err="1" smtClean="0"/>
              <a:t>otro</a:t>
            </a:r>
            <a:r>
              <a:rPr lang="en-US" dirty="0" smtClean="0"/>
              <a:t> </a:t>
            </a:r>
            <a:r>
              <a:rPr lang="en-US" dirty="0" err="1" smtClean="0"/>
              <a:t>proyecto</a:t>
            </a:r>
            <a:r>
              <a:rPr lang="en-US" dirty="0" smtClean="0"/>
              <a:t> (</a:t>
            </a:r>
            <a:r>
              <a:rPr lang="en-US" dirty="0" err="1" smtClean="0"/>
              <a:t>destaho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CONSECUENCIA	→ - DUDA DEN INTEGRIDAD DI GOBIERNO/POLITICO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	</a:t>
            </a:r>
            <a:r>
              <a:rPr lang="en-US" b="1" dirty="0" smtClean="0">
                <a:solidFill>
                  <a:srgbClr val="FF0000"/>
                </a:solidFill>
              </a:rPr>
              <a:t>		     - DESCONFIANSA GENERAL PA CU POLITICO</a:t>
            </a:r>
            <a:r>
              <a:rPr lang="en-US" dirty="0" smtClean="0"/>
              <a:t>	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	     </a:t>
            </a:r>
            <a:r>
              <a:rPr lang="en-US" b="1" dirty="0" smtClean="0">
                <a:solidFill>
                  <a:srgbClr val="FF0000"/>
                </a:solidFill>
              </a:rPr>
              <a:t>- PROBLEMA FINANCIERO SERIO (1993→Protocol cu 				        </a:t>
            </a:r>
            <a:r>
              <a:rPr lang="en-US" b="1" dirty="0" err="1" smtClean="0">
                <a:solidFill>
                  <a:srgbClr val="FF0000"/>
                </a:solidFill>
              </a:rPr>
              <a:t>Hulanda</a:t>
            </a:r>
            <a:r>
              <a:rPr lang="en-US" b="1" dirty="0" smtClean="0">
                <a:solidFill>
                  <a:srgbClr val="FF0000"/>
                </a:solidFill>
              </a:rPr>
              <a:t> y </a:t>
            </a:r>
            <a:r>
              <a:rPr lang="en-US" b="1" dirty="0" err="1" smtClean="0">
                <a:solidFill>
                  <a:srgbClr val="FF0000"/>
                </a:solidFill>
              </a:rPr>
              <a:t>Zakenkabinet</a:t>
            </a:r>
            <a:r>
              <a:rPr lang="en-US" b="1" dirty="0" smtClean="0">
                <a:solidFill>
                  <a:srgbClr val="FF0000"/>
                </a:solidFill>
              </a:rPr>
              <a:t>)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79525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1- PATRONAHE POLITICO</a:t>
            </a:r>
            <a:endParaRPr lang="nl-NL" b="1" dirty="0">
              <a:solidFill>
                <a:srgbClr val="0070C0"/>
              </a:solidFill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9682" y="1770112"/>
            <a:ext cx="6504317" cy="487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26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1- CARACTERISTICA DI PATRONAHE POLITICO </a:t>
            </a:r>
            <a:endParaRPr lang="nl-NL" b="1" dirty="0">
              <a:solidFill>
                <a:srgbClr val="0070C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199" y="1825625"/>
            <a:ext cx="10686691" cy="4351338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smtClean="0"/>
              <a:t>MANEHO DI PERSONAL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- </a:t>
            </a:r>
            <a:r>
              <a:rPr lang="en-US" dirty="0" err="1" smtClean="0"/>
              <a:t>Falta</a:t>
            </a:r>
            <a:r>
              <a:rPr lang="en-US" dirty="0" smtClean="0"/>
              <a:t> di </a:t>
            </a:r>
            <a:r>
              <a:rPr lang="en-US" dirty="0" err="1" smtClean="0"/>
              <a:t>bista</a:t>
            </a:r>
            <a:r>
              <a:rPr lang="en-US" dirty="0" smtClean="0"/>
              <a:t> </a:t>
            </a:r>
            <a:r>
              <a:rPr lang="en-US" dirty="0" err="1" smtClean="0"/>
              <a:t>riba</a:t>
            </a:r>
            <a:r>
              <a:rPr lang="en-US" dirty="0" smtClean="0"/>
              <a:t> </a:t>
            </a:r>
            <a:r>
              <a:rPr lang="en-US" dirty="0" err="1" smtClean="0"/>
              <a:t>cantidad</a:t>
            </a:r>
            <a:r>
              <a:rPr lang="en-US" dirty="0" smtClean="0"/>
              <a:t> → 25-35% di mas!? (</a:t>
            </a:r>
            <a:r>
              <a:rPr lang="en-US" dirty="0" err="1" smtClean="0"/>
              <a:t>Comishon</a:t>
            </a:r>
            <a:r>
              <a:rPr lang="en-US" dirty="0" smtClean="0"/>
              <a:t> </a:t>
            </a:r>
            <a:r>
              <a:rPr lang="en-US" dirty="0" err="1" smtClean="0"/>
              <a:t>Financiero</a:t>
            </a:r>
            <a:r>
              <a:rPr lang="en-US" dirty="0" smtClean="0"/>
              <a:t> →dep. </a:t>
            </a:r>
            <a:r>
              <a:rPr lang="en-US" dirty="0" err="1" smtClean="0"/>
              <a:t>dobel</a:t>
            </a:r>
            <a:r>
              <a:rPr lang="en-US" dirty="0" smtClean="0"/>
              <a:t>!)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- Sin </a:t>
            </a:r>
            <a:r>
              <a:rPr lang="en-US" dirty="0"/>
              <a:t>base </a:t>
            </a:r>
            <a:r>
              <a:rPr lang="en-US" dirty="0" err="1"/>
              <a:t>presupuestal</a:t>
            </a:r>
            <a:r>
              <a:rPr lang="en-US" dirty="0"/>
              <a:t> → </a:t>
            </a:r>
            <a:r>
              <a:rPr lang="en-US" dirty="0" err="1"/>
              <a:t>surpasa</a:t>
            </a:r>
            <a:r>
              <a:rPr lang="en-US" dirty="0"/>
              <a:t> </a:t>
            </a:r>
            <a:r>
              <a:rPr lang="en-US" dirty="0" err="1"/>
              <a:t>limite</a:t>
            </a:r>
            <a:r>
              <a:rPr lang="en-US" dirty="0"/>
              <a:t> di </a:t>
            </a:r>
            <a:r>
              <a:rPr lang="en-US" dirty="0" err="1"/>
              <a:t>presupuesto</a:t>
            </a:r>
            <a:r>
              <a:rPr lang="en-US" dirty="0"/>
              <a:t> tur </a:t>
            </a:r>
            <a:r>
              <a:rPr lang="en-US" dirty="0" err="1"/>
              <a:t>aña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- Contra </a:t>
            </a:r>
            <a:r>
              <a:rPr lang="en-US" dirty="0" err="1" smtClean="0"/>
              <a:t>stipulashon</a:t>
            </a:r>
            <a:r>
              <a:rPr lang="en-US" dirty="0" smtClean="0"/>
              <a:t> legal → </a:t>
            </a:r>
            <a:r>
              <a:rPr lang="en-US" dirty="0" err="1" smtClean="0"/>
              <a:t>p.e.</a:t>
            </a:r>
            <a:r>
              <a:rPr lang="en-US" dirty="0" smtClean="0"/>
              <a:t> </a:t>
            </a:r>
            <a:r>
              <a:rPr lang="en-US" dirty="0" err="1" smtClean="0"/>
              <a:t>vacatura</a:t>
            </a:r>
            <a:r>
              <a:rPr lang="en-US" dirty="0" smtClean="0"/>
              <a:t>, </a:t>
            </a:r>
            <a:r>
              <a:rPr lang="en-US" dirty="0" err="1" smtClean="0"/>
              <a:t>preparashon</a:t>
            </a:r>
            <a:r>
              <a:rPr lang="en-US" dirty="0" smtClean="0"/>
              <a:t>, </a:t>
            </a:r>
            <a:r>
              <a:rPr lang="en-US" dirty="0" err="1" smtClean="0"/>
              <a:t>strafblad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- </a:t>
            </a:r>
            <a:r>
              <a:rPr lang="en-US" dirty="0" err="1"/>
              <a:t>C</a:t>
            </a:r>
            <a:r>
              <a:rPr lang="en-US" dirty="0" err="1" smtClean="0"/>
              <a:t>onsecuencia</a:t>
            </a:r>
            <a:r>
              <a:rPr lang="en-US" dirty="0" smtClean="0"/>
              <a:t>  </a:t>
            </a:r>
            <a:r>
              <a:rPr lang="en-US" dirty="0" err="1" smtClean="0"/>
              <a:t>financiero-economico</a:t>
            </a:r>
            <a:r>
              <a:rPr lang="en-US" dirty="0" smtClean="0"/>
              <a:t> </a:t>
            </a:r>
            <a:r>
              <a:rPr lang="en-US" dirty="0" err="1" smtClean="0"/>
              <a:t>serio</a:t>
            </a:r>
            <a:r>
              <a:rPr lang="en-US" dirty="0" smtClean="0"/>
              <a:t> → </a:t>
            </a:r>
            <a:r>
              <a:rPr lang="en-US" dirty="0" err="1" smtClean="0"/>
              <a:t>debe</a:t>
            </a:r>
            <a:r>
              <a:rPr lang="en-US" dirty="0" smtClean="0"/>
              <a:t> Aruba ↑+ </a:t>
            </a:r>
            <a:r>
              <a:rPr lang="en-US" dirty="0" err="1" smtClean="0"/>
              <a:t>forsa</a:t>
            </a:r>
            <a:r>
              <a:rPr lang="en-US" dirty="0" smtClean="0"/>
              <a:t> di </a:t>
            </a:r>
            <a:r>
              <a:rPr lang="en-US" dirty="0" err="1" smtClean="0"/>
              <a:t>compra</a:t>
            </a:r>
            <a:r>
              <a:rPr lang="en-US" dirty="0" smtClean="0"/>
              <a:t>↓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/>
              <a:t>	</a:t>
            </a:r>
            <a:r>
              <a:rPr lang="en-US" dirty="0" smtClean="0"/>
              <a:t>- </a:t>
            </a:r>
            <a:r>
              <a:rPr lang="en-US" dirty="0" err="1" smtClean="0"/>
              <a:t>Consecuencia</a:t>
            </a:r>
            <a:r>
              <a:rPr lang="en-US" dirty="0" smtClean="0"/>
              <a:t> pa </a:t>
            </a:r>
            <a:r>
              <a:rPr lang="en-US" dirty="0" err="1" smtClean="0"/>
              <a:t>fondo</a:t>
            </a:r>
            <a:r>
              <a:rPr lang="en-US" dirty="0" smtClean="0"/>
              <a:t> di </a:t>
            </a:r>
            <a:r>
              <a:rPr lang="en-US" dirty="0" err="1" smtClean="0"/>
              <a:t>penshun</a:t>
            </a:r>
            <a:r>
              <a:rPr lang="en-US" dirty="0" smtClean="0"/>
              <a:t> pa </a:t>
            </a:r>
            <a:r>
              <a:rPr lang="en-US" dirty="0" err="1" smtClean="0"/>
              <a:t>motibo</a:t>
            </a:r>
            <a:r>
              <a:rPr lang="en-US" dirty="0" smtClean="0"/>
              <a:t> di </a:t>
            </a:r>
            <a:r>
              <a:rPr lang="en-US" dirty="0" err="1" smtClean="0"/>
              <a:t>promoshon</a:t>
            </a:r>
            <a:r>
              <a:rPr lang="en-US" dirty="0" smtClean="0"/>
              <a:t> </a:t>
            </a:r>
            <a:r>
              <a:rPr lang="en-US" dirty="0" err="1" smtClean="0"/>
              <a:t>descabeya</a:t>
            </a:r>
            <a:r>
              <a:rPr lang="en-US" dirty="0" smtClean="0"/>
              <a:t> 	 	- </a:t>
            </a:r>
            <a:r>
              <a:rPr lang="en-US" dirty="0" err="1" smtClean="0"/>
              <a:t>Gasto</a:t>
            </a:r>
            <a:r>
              <a:rPr lang="en-US" dirty="0" smtClean="0"/>
              <a:t> </a:t>
            </a:r>
            <a:r>
              <a:rPr lang="en-US" dirty="0" err="1" smtClean="0"/>
              <a:t>inecesario</a:t>
            </a:r>
            <a:r>
              <a:rPr lang="en-US" dirty="0" smtClean="0"/>
              <a:t> (in)</a:t>
            </a:r>
            <a:r>
              <a:rPr lang="en-US" dirty="0" err="1" smtClean="0"/>
              <a:t>directo</a:t>
            </a:r>
            <a:r>
              <a:rPr lang="en-US" dirty="0" smtClean="0"/>
              <a:t> di personal di mas </a:t>
            </a:r>
            <a:r>
              <a:rPr lang="en-US" dirty="0" err="1" smtClean="0"/>
              <a:t>durante</a:t>
            </a:r>
            <a:r>
              <a:rPr lang="en-US" dirty="0" smtClean="0"/>
              <a:t> 30 </a:t>
            </a:r>
            <a:r>
              <a:rPr lang="en-US" dirty="0" err="1" smtClean="0"/>
              <a:t>aña</a:t>
            </a:r>
            <a:r>
              <a:rPr lang="en-US" dirty="0" smtClean="0"/>
              <a:t> di 	   	   	   Status </a:t>
            </a:r>
            <a:r>
              <a:rPr lang="en-US" dirty="0" err="1" smtClean="0"/>
              <a:t>Aparte</a:t>
            </a:r>
            <a:r>
              <a:rPr lang="en-US" dirty="0" smtClean="0"/>
              <a:t>: </a:t>
            </a:r>
            <a:r>
              <a:rPr lang="en-US" b="1" dirty="0" err="1" smtClean="0"/>
              <a:t>Afl</a:t>
            </a:r>
            <a:r>
              <a:rPr lang="en-US" b="1" dirty="0" smtClean="0"/>
              <a:t>. 3-4 </a:t>
            </a:r>
            <a:r>
              <a:rPr lang="en-US" b="1" dirty="0" err="1" smtClean="0"/>
              <a:t>biyon</a:t>
            </a:r>
            <a:endParaRPr lang="en-US" b="1" dirty="0" smtClean="0"/>
          </a:p>
          <a:p>
            <a:pPr marL="0" indent="0">
              <a:buNone/>
            </a:pPr>
            <a:endParaRPr lang="en-US" b="1" dirty="0" smtClean="0"/>
          </a:p>
          <a:p>
            <a:r>
              <a:rPr lang="en-US" b="1" dirty="0" smtClean="0"/>
              <a:t>PRIVILEGIO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sz="2800" dirty="0" smtClean="0"/>
              <a:t>- </a:t>
            </a:r>
            <a:r>
              <a:rPr lang="en-US" sz="2800" dirty="0" err="1" smtClean="0"/>
              <a:t>Tereno</a:t>
            </a:r>
            <a:r>
              <a:rPr lang="en-US" sz="2800" dirty="0" smtClean="0"/>
              <a:t>, </a:t>
            </a:r>
            <a:r>
              <a:rPr lang="en-US" sz="2800" dirty="0" err="1" smtClean="0"/>
              <a:t>permiso</a:t>
            </a:r>
            <a:r>
              <a:rPr lang="en-US" sz="2800" dirty="0" smtClean="0"/>
              <a:t>, </a:t>
            </a:r>
            <a:r>
              <a:rPr lang="en-US" sz="2800" dirty="0" err="1" smtClean="0"/>
              <a:t>proyecto</a:t>
            </a:r>
            <a:r>
              <a:rPr lang="en-US" sz="2800" dirty="0" smtClean="0"/>
              <a:t> → </a:t>
            </a:r>
            <a:r>
              <a:rPr lang="en-US" sz="2800" dirty="0" err="1" smtClean="0"/>
              <a:t>perdida</a:t>
            </a:r>
            <a:r>
              <a:rPr lang="en-US" sz="2800" dirty="0" smtClean="0"/>
              <a:t> di </a:t>
            </a:r>
            <a:r>
              <a:rPr lang="en-US" sz="2800" dirty="0" err="1" smtClean="0"/>
              <a:t>centenares</a:t>
            </a:r>
            <a:r>
              <a:rPr lang="en-US" sz="2800" dirty="0" smtClean="0"/>
              <a:t> di </a:t>
            </a:r>
            <a:r>
              <a:rPr lang="en-US" sz="2800" dirty="0" err="1" smtClean="0"/>
              <a:t>miyon</a:t>
            </a:r>
            <a:r>
              <a:rPr lang="en-US" sz="2800" dirty="0" smtClean="0"/>
              <a:t> florin (SER) </a:t>
            </a:r>
            <a:r>
              <a:rPr lang="en-US" sz="2800" dirty="0" err="1" smtClean="0"/>
              <a:t>durante</a:t>
            </a:r>
            <a:r>
              <a:rPr lang="en-US" sz="2800" dirty="0" smtClean="0"/>
              <a:t> 	   30 </a:t>
            </a:r>
            <a:r>
              <a:rPr lang="en-US" sz="2800" dirty="0" err="1" smtClean="0"/>
              <a:t>aña</a:t>
            </a:r>
            <a:r>
              <a:rPr lang="en-US" sz="2800" dirty="0" smtClean="0"/>
              <a:t> di Status </a:t>
            </a:r>
            <a:r>
              <a:rPr lang="en-US" sz="2800" dirty="0" err="1" smtClean="0"/>
              <a:t>Aparte</a:t>
            </a: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30856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2- MANEHO FINANCIERO</a:t>
            </a:r>
            <a:endParaRPr lang="nl-NL" b="1" dirty="0">
              <a:solidFill>
                <a:srgbClr val="0070C0"/>
              </a:solidFill>
            </a:endParaRP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6197" y="1759789"/>
            <a:ext cx="9233341" cy="433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73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70045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</a:rPr>
              <a:t>2- CARACTERISTICA DI ADMINISTRASHON  FINANCIERO</a:t>
            </a:r>
            <a:endParaRPr lang="nl-NL" sz="3600" b="1" dirty="0">
              <a:solidFill>
                <a:srgbClr val="0070C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199" y="1138686"/>
            <a:ext cx="10695317" cy="5426015"/>
          </a:xfrm>
        </p:spPr>
        <p:txBody>
          <a:bodyPr>
            <a:normAutofit fontScale="62500" lnSpcReduction="20000"/>
          </a:bodyPr>
          <a:lstStyle/>
          <a:p>
            <a:r>
              <a:rPr lang="en-US" sz="3800" b="1" dirty="0" smtClean="0"/>
              <a:t>CAOS ADMINISTRATIVO</a:t>
            </a:r>
          </a:p>
          <a:p>
            <a:pPr marL="0" indent="0">
              <a:buNone/>
            </a:pPr>
            <a:r>
              <a:rPr lang="en-US" dirty="0" smtClean="0"/>
              <a:t>	- </a:t>
            </a:r>
            <a:r>
              <a:rPr lang="en-US" sz="3200" dirty="0" err="1" smtClean="0"/>
              <a:t>Caos</a:t>
            </a:r>
            <a:r>
              <a:rPr lang="en-US" sz="3200" dirty="0" smtClean="0"/>
              <a:t> </a:t>
            </a:r>
            <a:r>
              <a:rPr lang="en-US" sz="3200" dirty="0" err="1" smtClean="0"/>
              <a:t>administrativo</a:t>
            </a:r>
            <a:r>
              <a:rPr lang="en-US" sz="3200" dirty="0" smtClean="0"/>
              <a:t> den </a:t>
            </a:r>
            <a:r>
              <a:rPr lang="en-US" sz="3200" dirty="0" err="1" smtClean="0"/>
              <a:t>departamento</a:t>
            </a:r>
            <a:r>
              <a:rPr lang="en-US" sz="3200" dirty="0" smtClean="0"/>
              <a:t> di </a:t>
            </a:r>
            <a:r>
              <a:rPr lang="en-US" sz="3200" dirty="0" err="1" smtClean="0"/>
              <a:t>gobierno</a:t>
            </a:r>
            <a:r>
              <a:rPr lang="en-US" sz="3200" dirty="0" smtClean="0"/>
              <a:t> den tur </a:t>
            </a:r>
            <a:r>
              <a:rPr lang="en-US" sz="3200" dirty="0" err="1" smtClean="0"/>
              <a:t>sentido</a:t>
            </a:r>
            <a:r>
              <a:rPr lang="en-US" sz="3200" dirty="0" smtClean="0"/>
              <a:t> → </a:t>
            </a:r>
            <a:r>
              <a:rPr lang="en-US" sz="3200" b="1" dirty="0" smtClean="0">
                <a:solidFill>
                  <a:srgbClr val="FF0000"/>
                </a:solidFill>
              </a:rPr>
              <a:t>”NOS MES POR”!</a:t>
            </a:r>
          </a:p>
          <a:p>
            <a:pPr marL="0" indent="0">
              <a:buNone/>
            </a:pPr>
            <a:r>
              <a:rPr lang="en-US" sz="3200" dirty="0"/>
              <a:t>	</a:t>
            </a:r>
            <a:r>
              <a:rPr lang="en-US" sz="3200" dirty="0" smtClean="0"/>
              <a:t>- No ta </a:t>
            </a:r>
            <a:r>
              <a:rPr lang="en-US" sz="3200" dirty="0" err="1" smtClean="0"/>
              <a:t>cumpli</a:t>
            </a:r>
            <a:r>
              <a:rPr lang="en-US" sz="3200" dirty="0" smtClean="0"/>
              <a:t> cu standard </a:t>
            </a:r>
            <a:r>
              <a:rPr lang="en-US" sz="3200" dirty="0" err="1" smtClean="0"/>
              <a:t>internashonal</a:t>
            </a:r>
            <a:r>
              <a:rPr lang="en-US" sz="3200" dirty="0" smtClean="0"/>
              <a:t> di </a:t>
            </a:r>
            <a:r>
              <a:rPr lang="en-US" sz="3200" dirty="0" err="1" smtClean="0"/>
              <a:t>administrashon</a:t>
            </a:r>
            <a:r>
              <a:rPr lang="en-US" sz="3200" dirty="0" smtClean="0"/>
              <a:t> → </a:t>
            </a:r>
            <a:r>
              <a:rPr lang="en-US" sz="3200" b="1" dirty="0" smtClean="0">
                <a:solidFill>
                  <a:srgbClr val="FF0000"/>
                </a:solidFill>
              </a:rPr>
              <a:t>”NOS TA AUTONOMO”!</a:t>
            </a:r>
          </a:p>
          <a:p>
            <a:pPr marL="0" indent="0">
              <a:buNone/>
            </a:pPr>
            <a:r>
              <a:rPr lang="en-US" sz="3200" dirty="0"/>
              <a:t>	</a:t>
            </a:r>
            <a:r>
              <a:rPr lang="en-US" sz="3200" dirty="0" smtClean="0"/>
              <a:t>- </a:t>
            </a:r>
            <a:r>
              <a:rPr lang="en-US" sz="3200" dirty="0" err="1" smtClean="0"/>
              <a:t>Consecuencia</a:t>
            </a:r>
            <a:r>
              <a:rPr lang="en-US" sz="3200" dirty="0" smtClean="0"/>
              <a:t> → </a:t>
            </a:r>
            <a:r>
              <a:rPr lang="en-US" sz="3200" dirty="0" err="1" smtClean="0"/>
              <a:t>regularmente</a:t>
            </a:r>
            <a:r>
              <a:rPr lang="en-US" sz="3200" dirty="0" smtClean="0"/>
              <a:t> </a:t>
            </a:r>
            <a:r>
              <a:rPr lang="en-US" sz="3200" dirty="0" err="1" smtClean="0"/>
              <a:t>fraude</a:t>
            </a:r>
            <a:r>
              <a:rPr lang="en-US" sz="3200" dirty="0" smtClean="0"/>
              <a:t>/</a:t>
            </a:r>
            <a:r>
              <a:rPr lang="en-US" sz="3200" dirty="0" err="1" smtClean="0"/>
              <a:t>robo</a:t>
            </a:r>
            <a:r>
              <a:rPr lang="en-US" sz="3200" dirty="0" smtClean="0"/>
              <a:t> di personal → </a:t>
            </a:r>
            <a:r>
              <a:rPr lang="en-US" sz="3200" b="1" dirty="0" smtClean="0">
                <a:solidFill>
                  <a:srgbClr val="FF0000"/>
                </a:solidFill>
              </a:rPr>
              <a:t>SUMA CUANTIOSO!</a:t>
            </a:r>
          </a:p>
          <a:p>
            <a:pPr marL="0" indent="0">
              <a:buNone/>
            </a:pPr>
            <a:r>
              <a:rPr lang="en-US" sz="3200" dirty="0"/>
              <a:t>	</a:t>
            </a:r>
            <a:r>
              <a:rPr lang="en-US" sz="3200" dirty="0" smtClean="0"/>
              <a:t>- </a:t>
            </a:r>
            <a:r>
              <a:rPr lang="en-US" sz="3200" dirty="0" err="1" smtClean="0"/>
              <a:t>Veredicto</a:t>
            </a:r>
            <a:r>
              <a:rPr lang="en-US" sz="3200" dirty="0" smtClean="0"/>
              <a:t> di hues → minister </a:t>
            </a:r>
            <a:r>
              <a:rPr lang="en-US" sz="3200" dirty="0" err="1" smtClean="0"/>
              <a:t>tawata</a:t>
            </a:r>
            <a:r>
              <a:rPr lang="en-US" sz="3200" dirty="0" smtClean="0"/>
              <a:t> </a:t>
            </a:r>
            <a:r>
              <a:rPr lang="en-US" sz="3200" dirty="0" err="1" smtClean="0"/>
              <a:t>na</a:t>
            </a:r>
            <a:r>
              <a:rPr lang="en-US" sz="3200" dirty="0" smtClean="0"/>
              <a:t> </a:t>
            </a:r>
            <a:r>
              <a:rPr lang="en-US" sz="3200" dirty="0" err="1" smtClean="0"/>
              <a:t>haltura</a:t>
            </a:r>
            <a:r>
              <a:rPr lang="en-US" sz="3200" dirty="0" smtClean="0"/>
              <a:t> (Lab: </a:t>
            </a:r>
            <a:r>
              <a:rPr lang="en-US" sz="3200" dirty="0" err="1" smtClean="0"/>
              <a:t>Afl</a:t>
            </a:r>
            <a:r>
              <a:rPr lang="en-US" sz="3200" dirty="0" smtClean="0"/>
              <a:t>. 10 </a:t>
            </a:r>
            <a:r>
              <a:rPr lang="en-US" sz="3200" dirty="0" err="1" smtClean="0"/>
              <a:t>miyon</a:t>
            </a:r>
            <a:r>
              <a:rPr lang="en-US" sz="3200" dirty="0" smtClean="0"/>
              <a:t>) of: </a:t>
            </a:r>
            <a:r>
              <a:rPr lang="en-US" sz="3200" dirty="0" err="1" smtClean="0"/>
              <a:t>caos</a:t>
            </a:r>
            <a:r>
              <a:rPr lang="en-US" sz="3200" dirty="0" smtClean="0"/>
              <a:t> </a:t>
            </a:r>
            <a:r>
              <a:rPr lang="en-US" sz="3200" dirty="0" err="1" smtClean="0"/>
              <a:t>administrativo</a:t>
            </a:r>
            <a:r>
              <a:rPr lang="en-US" sz="3200" dirty="0" smtClean="0"/>
              <a:t>    	   </a:t>
            </a:r>
            <a:r>
              <a:rPr lang="en-US" sz="3200" dirty="0" err="1" smtClean="0"/>
              <a:t>tawata</a:t>
            </a:r>
            <a:r>
              <a:rPr lang="en-US" sz="3200" dirty="0" smtClean="0"/>
              <a:t> </a:t>
            </a:r>
            <a:r>
              <a:rPr lang="en-US" sz="3200" dirty="0" err="1" smtClean="0"/>
              <a:t>tal</a:t>
            </a:r>
            <a:r>
              <a:rPr lang="en-US" sz="3200" dirty="0" smtClean="0"/>
              <a:t> cu no </a:t>
            </a:r>
            <a:r>
              <a:rPr lang="en-US" sz="3200" dirty="0" err="1" smtClean="0"/>
              <a:t>por</a:t>
            </a:r>
            <a:r>
              <a:rPr lang="en-US" sz="3200" dirty="0" smtClean="0"/>
              <a:t> </a:t>
            </a:r>
            <a:r>
              <a:rPr lang="en-US" sz="3200" dirty="0" err="1" smtClean="0"/>
              <a:t>determina</a:t>
            </a:r>
            <a:r>
              <a:rPr lang="en-US" sz="3200" dirty="0" smtClean="0"/>
              <a:t> </a:t>
            </a:r>
            <a:r>
              <a:rPr lang="en-US" sz="3200" dirty="0" err="1" smtClean="0"/>
              <a:t>fraude</a:t>
            </a:r>
            <a:r>
              <a:rPr lang="en-US" sz="3200" dirty="0" smtClean="0"/>
              <a:t> (FDNSN) → </a:t>
            </a:r>
            <a:r>
              <a:rPr lang="en-US" sz="3200" b="1" dirty="0" smtClean="0">
                <a:solidFill>
                  <a:srgbClr val="FF0000"/>
                </a:solidFill>
              </a:rPr>
              <a:t>???? → PARLAMENTO???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3800" b="1" dirty="0" smtClean="0"/>
              <a:t>FALTA DI CONTROL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- </a:t>
            </a:r>
            <a:r>
              <a:rPr lang="en-US" sz="3200" dirty="0" err="1" smtClean="0"/>
              <a:t>Gobierno</a:t>
            </a:r>
            <a:r>
              <a:rPr lang="en-US" sz="3200" dirty="0" smtClean="0"/>
              <a:t> ta </a:t>
            </a:r>
            <a:r>
              <a:rPr lang="en-US" sz="3200" dirty="0" err="1" smtClean="0"/>
              <a:t>neglisha</a:t>
            </a:r>
            <a:r>
              <a:rPr lang="en-US" sz="3200" dirty="0" smtClean="0"/>
              <a:t> </a:t>
            </a:r>
            <a:r>
              <a:rPr lang="en-US" sz="3200" dirty="0" err="1" smtClean="0"/>
              <a:t>conseho</a:t>
            </a:r>
            <a:r>
              <a:rPr lang="en-US" sz="3200" dirty="0" smtClean="0"/>
              <a:t>/</a:t>
            </a:r>
            <a:r>
              <a:rPr lang="en-US" sz="3200" dirty="0" err="1" smtClean="0"/>
              <a:t>petishon</a:t>
            </a:r>
            <a:r>
              <a:rPr lang="en-US" sz="3200" dirty="0" smtClean="0"/>
              <a:t> pa </a:t>
            </a:r>
            <a:r>
              <a:rPr lang="en-US" sz="3200" dirty="0" err="1" smtClean="0"/>
              <a:t>amplia</a:t>
            </a:r>
            <a:r>
              <a:rPr lang="en-US" sz="3200" dirty="0" smtClean="0"/>
              <a:t> CAD-ARA → </a:t>
            </a:r>
            <a:r>
              <a:rPr lang="en-US" sz="3200" b="1" dirty="0" smtClean="0">
                <a:solidFill>
                  <a:srgbClr val="FF0000"/>
                </a:solidFill>
              </a:rPr>
              <a:t>AL CONTRARIO!</a:t>
            </a:r>
          </a:p>
          <a:p>
            <a:pPr marL="0" indent="0">
              <a:buNone/>
            </a:pPr>
            <a:r>
              <a:rPr lang="en-US" sz="3200" dirty="0" smtClean="0"/>
              <a:t>     - </a:t>
            </a:r>
            <a:r>
              <a:rPr lang="en-US" sz="3200" dirty="0" err="1"/>
              <a:t>Gobierno</a:t>
            </a:r>
            <a:r>
              <a:rPr lang="en-US" sz="3200" dirty="0"/>
              <a:t> ta </a:t>
            </a:r>
            <a:r>
              <a:rPr lang="en-US" sz="3200" dirty="0" err="1"/>
              <a:t>implementa</a:t>
            </a:r>
            <a:r>
              <a:rPr lang="en-US" sz="3200" dirty="0"/>
              <a:t> </a:t>
            </a:r>
            <a:r>
              <a:rPr lang="en-US" sz="3200" dirty="0" err="1"/>
              <a:t>strategia</a:t>
            </a:r>
            <a:r>
              <a:rPr lang="en-US" sz="3200" dirty="0"/>
              <a:t> di </a:t>
            </a:r>
            <a:r>
              <a:rPr lang="en-US" sz="3200" dirty="0" err="1"/>
              <a:t>mortuario</a:t>
            </a:r>
            <a:r>
              <a:rPr lang="en-US" sz="3200" dirty="0"/>
              <a:t> cu </a:t>
            </a:r>
            <a:r>
              <a:rPr lang="en-US" sz="3200" dirty="0" smtClean="0"/>
              <a:t>CAD-ARA → </a:t>
            </a:r>
            <a:r>
              <a:rPr lang="en-US" sz="3200" b="1" dirty="0" smtClean="0">
                <a:solidFill>
                  <a:srgbClr val="FF0000"/>
                </a:solidFill>
              </a:rPr>
              <a:t>EVITA CU POR TIN CONTROL!</a:t>
            </a:r>
            <a:endParaRPr lang="en-US" sz="32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3200" dirty="0" smtClean="0"/>
              <a:t>     - Consecuencia-1 → no tin </a:t>
            </a:r>
            <a:r>
              <a:rPr lang="en-US" sz="3200" dirty="0" err="1" smtClean="0"/>
              <a:t>ningun</a:t>
            </a:r>
            <a:r>
              <a:rPr lang="en-US" sz="3200" dirty="0" smtClean="0"/>
              <a:t> </a:t>
            </a:r>
            <a:r>
              <a:rPr lang="en-US" sz="3200" dirty="0" err="1" smtClean="0"/>
              <a:t>bista</a:t>
            </a:r>
            <a:r>
              <a:rPr lang="en-US" sz="3200" dirty="0" smtClean="0"/>
              <a:t> </a:t>
            </a:r>
            <a:r>
              <a:rPr lang="en-US" sz="3200" dirty="0" err="1" smtClean="0"/>
              <a:t>riba</a:t>
            </a:r>
            <a:r>
              <a:rPr lang="en-US" sz="3200" dirty="0" smtClean="0"/>
              <a:t> </a:t>
            </a:r>
            <a:r>
              <a:rPr lang="en-US" sz="3200" dirty="0" err="1" smtClean="0"/>
              <a:t>proceder</a:t>
            </a:r>
            <a:r>
              <a:rPr lang="en-US" sz="3200" dirty="0" smtClean="0"/>
              <a:t> fin. di </a:t>
            </a:r>
            <a:r>
              <a:rPr lang="en-US" sz="3200" dirty="0" err="1" smtClean="0"/>
              <a:t>gobierno</a:t>
            </a:r>
            <a:r>
              <a:rPr lang="en-US" sz="3200" dirty="0" smtClean="0"/>
              <a:t> → </a:t>
            </a:r>
            <a:r>
              <a:rPr lang="en-US" sz="3200" b="1" strike="sngStrike" dirty="0" smtClean="0">
                <a:solidFill>
                  <a:srgbClr val="FF0000"/>
                </a:solidFill>
              </a:rPr>
              <a:t>TRANSPARENCIA</a:t>
            </a:r>
          </a:p>
          <a:p>
            <a:pPr marL="0" indent="0">
              <a:buNone/>
            </a:pPr>
            <a:r>
              <a:rPr lang="en-US" sz="3200" dirty="0" smtClean="0"/>
              <a:t>     - Consecuencia-2 → </a:t>
            </a:r>
            <a:r>
              <a:rPr lang="en-US" sz="3200" dirty="0" err="1" smtClean="0"/>
              <a:t>finansas</a:t>
            </a:r>
            <a:r>
              <a:rPr lang="en-US" sz="3200" dirty="0" smtClean="0"/>
              <a:t> </a:t>
            </a:r>
            <a:r>
              <a:rPr lang="en-US" sz="3200" dirty="0" err="1" smtClean="0"/>
              <a:t>publico</a:t>
            </a:r>
            <a:r>
              <a:rPr lang="en-US" sz="3200" dirty="0" smtClean="0"/>
              <a:t> </a:t>
            </a:r>
            <a:r>
              <a:rPr lang="en-US" sz="3200" dirty="0" err="1" smtClean="0"/>
              <a:t>completamente</a:t>
            </a:r>
            <a:r>
              <a:rPr lang="en-US" sz="3200" dirty="0" smtClean="0"/>
              <a:t> for di control → </a:t>
            </a:r>
            <a:r>
              <a:rPr lang="en-US" sz="3200" b="1" dirty="0" smtClean="0">
                <a:solidFill>
                  <a:srgbClr val="FF0000"/>
                </a:solidFill>
              </a:rPr>
              <a:t>CAFT→CAD/ARA/PARL.</a:t>
            </a:r>
          </a:p>
          <a:p>
            <a:pPr marL="0" indent="0">
              <a:buNone/>
            </a:pPr>
            <a:r>
              <a:rPr lang="en-US" sz="3200" b="1" dirty="0" smtClean="0">
                <a:solidFill>
                  <a:srgbClr val="FF0000"/>
                </a:solidFill>
              </a:rPr>
              <a:t>     - Consecuencia-3 → </a:t>
            </a:r>
            <a:r>
              <a:rPr lang="en-US" sz="3200" b="1" dirty="0" err="1" smtClean="0">
                <a:solidFill>
                  <a:srgbClr val="FF0000"/>
                </a:solidFill>
              </a:rPr>
              <a:t>drispidimento</a:t>
            </a:r>
            <a:r>
              <a:rPr lang="en-US" sz="3200" b="1" dirty="0" smtClean="0">
                <a:solidFill>
                  <a:srgbClr val="FF0000"/>
                </a:solidFill>
              </a:rPr>
              <a:t> di </a:t>
            </a:r>
            <a:r>
              <a:rPr lang="en-US" sz="3200" b="1" dirty="0" err="1" smtClean="0">
                <a:solidFill>
                  <a:srgbClr val="FF0000"/>
                </a:solidFill>
              </a:rPr>
              <a:t>placa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publico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u="sng" dirty="0" err="1" smtClean="0">
                <a:solidFill>
                  <a:srgbClr val="FF0000"/>
                </a:solidFill>
              </a:rPr>
              <a:t>riba</a:t>
            </a:r>
            <a:r>
              <a:rPr lang="en-US" sz="3200" b="1" u="sng" dirty="0" smtClean="0">
                <a:solidFill>
                  <a:srgbClr val="FF0000"/>
                </a:solidFill>
              </a:rPr>
              <a:t> un </a:t>
            </a:r>
            <a:r>
              <a:rPr lang="en-US" sz="3200" b="1" u="sng" dirty="0" err="1" smtClean="0">
                <a:solidFill>
                  <a:srgbClr val="FF0000"/>
                </a:solidFill>
              </a:rPr>
              <a:t>escala</a:t>
            </a:r>
            <a:r>
              <a:rPr lang="en-US" sz="3200" b="1" u="sng" dirty="0" smtClean="0">
                <a:solidFill>
                  <a:srgbClr val="FF0000"/>
                </a:solidFill>
              </a:rPr>
              <a:t> </a:t>
            </a:r>
            <a:r>
              <a:rPr lang="en-US" sz="3200" b="1" u="sng" dirty="0" err="1" smtClean="0">
                <a:solidFill>
                  <a:srgbClr val="FF0000"/>
                </a:solidFill>
              </a:rPr>
              <a:t>gigantesco</a:t>
            </a:r>
            <a:r>
              <a:rPr lang="en-US" sz="3200" b="1" u="sng" dirty="0" smtClean="0">
                <a:solidFill>
                  <a:srgbClr val="FF0000"/>
                </a:solidFill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</a:rPr>
              <a:t>→ DEBE!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36849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3- PROYECTO DUDOSO</a:t>
            </a:r>
            <a:endParaRPr lang="nl-NL" b="1" dirty="0">
              <a:solidFill>
                <a:srgbClr val="0070C0"/>
              </a:solidFill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1469" y="1509622"/>
            <a:ext cx="9525767" cy="483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46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8635</TotalTime>
  <Words>1757</Words>
  <Application>Microsoft Office PowerPoint</Application>
  <PresentationFormat>Panorámica</PresentationFormat>
  <Paragraphs>689</Paragraphs>
  <Slides>32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Times New Roman</vt:lpstr>
      <vt:lpstr>Kantoorthema</vt:lpstr>
      <vt:lpstr>WWW.DEUGDELIJKBESTUURARUBA.ORG</vt:lpstr>
      <vt:lpstr>UN EXPERENCIA PERSONAL</vt:lpstr>
      <vt:lpstr>UN EXPERENCIA PERSONAL PRINCIPIO DI UN LUCHA CONTRA MAL GOBERNASHON</vt:lpstr>
      <vt:lpstr>ELEMENTO NEGATIVO CU TA AFECTA CALIDAD DI GOBERNASHON SERIAMENTE E PROME 15 AÑANAN: 1986 - 2001</vt:lpstr>
      <vt:lpstr>1- PATRONAHE POLITICO</vt:lpstr>
      <vt:lpstr>1- CARACTERISTICA DI PATRONAHE POLITICO </vt:lpstr>
      <vt:lpstr>2- MANEHO FINANCIERO</vt:lpstr>
      <vt:lpstr>2- CARACTERISTICA DI ADMINISTRASHON  FINANCIERO</vt:lpstr>
      <vt:lpstr>3- PROYECTO DUDOSO</vt:lpstr>
      <vt:lpstr>3- PROYECTO DUDOSO</vt:lpstr>
      <vt:lpstr>Politica cu iniciativa pa solushona nos problema di calidad di gobernashon</vt:lpstr>
      <vt:lpstr>Politica cu iniciativa pa solushona nos problema di calidad di gobernashon</vt:lpstr>
      <vt:lpstr>UN RECAPITULASHON DI E RECOMENDASHONNAN</vt:lpstr>
      <vt:lpstr>UN RECAPITULASHON DI E RECOMENDASHONNAN</vt:lpstr>
      <vt:lpstr>CALIDAD DI GOBERNASHON TA SIGUI PROBLEMATICO E ULTIMO 15 AÑANAN 2001 - 2016</vt:lpstr>
      <vt:lpstr>CRECEMENTO DI NOS DEBE Y INTERES NASHONAL</vt:lpstr>
      <vt:lpstr>SCENARIO DESAROYO DI DEBE IMF 2010</vt:lpstr>
      <vt:lpstr>PAGO DI PRESTAMO PENDIENTE (EXCLUSIVO PROYECTO DI PPP!)</vt:lpstr>
      <vt:lpstr>PROYECTO DI PPP SEGUN CBA</vt:lpstr>
      <vt:lpstr>PRESUPUESTO 2016 SIN PRESTAMO PA BALANSA</vt:lpstr>
      <vt:lpstr>UN COMPARASHON CHIKITO DI PERSONAL</vt:lpstr>
      <vt:lpstr>PAGO DI INTERES</vt:lpstr>
      <vt:lpstr>PRESHON (FUTURO) PA PRESUPUESTO</vt:lpstr>
      <vt:lpstr>CONSECUENCIA PA SERVICIO DI GOBIENO</vt:lpstr>
      <vt:lpstr>CONSECUENCIA PA CIUDADANO/TRAHADOR</vt:lpstr>
      <vt:lpstr>CONSECUENCIA PA CIUDADANO/TRAHADOR</vt:lpstr>
      <vt:lpstr>Gobernashon di calidad ta un necesidad! </vt:lpstr>
      <vt:lpstr>RUTA PA GOBERNASHON DI CALIDAD</vt:lpstr>
      <vt:lpstr>NA CAMINDA PA GOBERNASHON DI CALIDAD</vt:lpstr>
      <vt:lpstr>NA CAMINDA PA GOBERNASHON DI CALIDAD</vt:lpstr>
      <vt:lpstr>‘PROTOCOL 2016’</vt:lpstr>
      <vt:lpstr>www.deugdelijkbestuuraruba.org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Armand Hessels</dc:creator>
  <cp:lastModifiedBy>Karen Hessels</cp:lastModifiedBy>
  <cp:revision>144</cp:revision>
  <cp:lastPrinted>2016-06-20T23:05:13Z</cp:lastPrinted>
  <dcterms:created xsi:type="dcterms:W3CDTF">2016-05-10T20:41:34Z</dcterms:created>
  <dcterms:modified xsi:type="dcterms:W3CDTF">2016-09-09T15:05:56Z</dcterms:modified>
</cp:coreProperties>
</file>